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Lst>
  <p:sldSz cx="12192000" cy="6858000"/>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630" y="29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187BC73F-64C2-4A7F-A68F-C4E2B3B38515}" type="datetimeFigureOut">
              <a:rPr lang="ru-RU"/>
              <a:pPr>
                <a:defRPr/>
              </a:pPr>
              <a:t>15.09.2021</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B601F77C-7EF7-41C5-A517-304E6E137DF4}"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4A30DF0A-21E9-4705-B6B5-3B5518044B1A}" type="datetimeFigureOut">
              <a:rPr lang="ru-RU"/>
              <a:pPr>
                <a:defRPr/>
              </a:pPr>
              <a:t>15.09.2021</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1CF3421A-55B0-4E86-AFA7-C0E4B761731B}"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9E470BD2-A8D0-4E1D-BCE6-1646F9E4DD02}" type="datetimeFigureOut">
              <a:rPr lang="ru-RU"/>
              <a:pPr>
                <a:defRPr/>
              </a:pPr>
              <a:t>15.09.2021</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23821556-99AE-46A2-8E95-16609F25A004}"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2302759E-F967-4906-B488-864507583DF7}" type="datetimeFigureOut">
              <a:rPr lang="ru-RU"/>
              <a:pPr>
                <a:defRPr/>
              </a:pPr>
              <a:t>15.09.2021</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CB805E30-0558-4508-B06E-2ED7001842EA}"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20CF85FD-E279-445F-9A96-1FAA162ACCE2}" type="datetimeFigureOut">
              <a:rPr lang="ru-RU"/>
              <a:pPr>
                <a:defRPr/>
              </a:pPr>
              <a:t>15.09.2021</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180D6992-2170-481B-8E4A-1ADE1A6BF322}"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4AE2A099-C643-4F46-BB9B-E935CCF4133C}" type="datetimeFigureOut">
              <a:rPr lang="ru-RU"/>
              <a:pPr>
                <a:defRPr/>
              </a:pPr>
              <a:t>15.09.2021</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918B639C-06A6-4580-B57C-13610172BE91}"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35AE7354-0B0B-4D01-A0FC-9C5A849C5264}" type="datetimeFigureOut">
              <a:rPr lang="ru-RU"/>
              <a:pPr>
                <a:defRPr/>
              </a:pPr>
              <a:t>15.09.2021</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D1770882-8033-4278-9749-D8B390617062}"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48733A64-2E15-4A72-B922-5F4075C319BC}" type="datetimeFigureOut">
              <a:rPr lang="ru-RU"/>
              <a:pPr>
                <a:defRPr/>
              </a:pPr>
              <a:t>15.09.2021</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93B5AC1A-2396-49FC-9962-329B79332E86}"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B2E09906-73EF-4AD7-8359-D82052D5EB75}" type="datetimeFigureOut">
              <a:rPr lang="ru-RU"/>
              <a:pPr>
                <a:defRPr/>
              </a:pPr>
              <a:t>15.09.2021</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6ED454C8-5626-4AAF-A0B0-D7E8F887B469}"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6BD7ADF7-2151-49A7-B63B-1E39A94A8DF6}" type="datetimeFigureOut">
              <a:rPr lang="ru-RU"/>
              <a:pPr>
                <a:defRPr/>
              </a:pPr>
              <a:t>15.09.2021</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CA4C5A0A-5545-4B74-9EF9-7485D59064FB}"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A5E45DF2-40FF-495A-AD1A-82B786059BAC}" type="datetimeFigureOut">
              <a:rPr lang="ru-RU"/>
              <a:pPr>
                <a:defRPr/>
              </a:pPr>
              <a:t>15.09.2021</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FE59F889-C460-4ED3-BC83-E1C16CC9BFC4}"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01313527-A2BB-4A35-9F1F-40413BC16652}" type="datetimeFigureOut">
              <a:rPr lang="ru-RU"/>
              <a:pPr>
                <a:defRPr/>
              </a:pPr>
              <a:t>15.09.2021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2FC9EE7E-EBAA-427F-A493-7657A70DCA64}"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a:defRPr>
      </a:lvl2pPr>
      <a:lvl3pPr algn="l" rtl="0" fontAlgn="base">
        <a:lnSpc>
          <a:spcPct val="90000"/>
        </a:lnSpc>
        <a:spcBef>
          <a:spcPct val="0"/>
        </a:spcBef>
        <a:spcAft>
          <a:spcPct val="0"/>
        </a:spcAft>
        <a:defRPr sz="4400">
          <a:solidFill>
            <a:schemeClr val="tx1"/>
          </a:solidFill>
          <a:latin typeface="Calibri Light"/>
        </a:defRPr>
      </a:lvl3pPr>
      <a:lvl4pPr algn="l" rtl="0" fontAlgn="base">
        <a:lnSpc>
          <a:spcPct val="90000"/>
        </a:lnSpc>
        <a:spcBef>
          <a:spcPct val="0"/>
        </a:spcBef>
        <a:spcAft>
          <a:spcPct val="0"/>
        </a:spcAft>
        <a:defRPr sz="4400">
          <a:solidFill>
            <a:schemeClr val="tx1"/>
          </a:solidFill>
          <a:latin typeface="Calibri Light"/>
        </a:defRPr>
      </a:lvl4pPr>
      <a:lvl5pPr algn="l" rtl="0" fontAlgn="base">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p:titleStyle>
    <p:body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03375" y="2034988"/>
            <a:ext cx="9144000" cy="2052918"/>
          </a:xfrm>
        </p:spPr>
        <p:txBody>
          <a:bodyPr rtlCol="0">
            <a:normAutofit fontScale="90000"/>
          </a:bodyPr>
          <a:lstStyle/>
          <a:p>
            <a:pPr fontAlgn="auto">
              <a:spcAft>
                <a:spcPts val="0"/>
              </a:spcAft>
              <a:defRPr/>
            </a:pP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kk-KZ" sz="3200" dirty="0" smtClean="0"/>
              <a:t> Дәріс 3.  «Көбік түзілудің термодинамикалық шарттары. Түрлі факторлардың көбік түзілуге және көбік тұрақтылығына тигізетін әсері» </a:t>
            </a:r>
            <a:endParaRPr lang="ru-RU" sz="3600" b="1" dirty="0">
              <a:latin typeface="+mn-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srcRect/>
          <a:stretch>
            <a:fillRect/>
          </a:stretch>
        </p:blipFill>
        <p:spPr bwMode="auto">
          <a:xfrm>
            <a:off x="2735627" y="0"/>
            <a:ext cx="6816757" cy="6525344"/>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fontAlgn="auto">
              <a:spcAft>
                <a:spcPts val="0"/>
              </a:spcAft>
              <a:defRPr/>
            </a:pPr>
            <a:r>
              <a:rPr lang="en-US" b="1" dirty="0" smtClean="0"/>
              <a:t/>
            </a:r>
            <a:br>
              <a:rPr lang="en-US" b="1" dirty="0" smtClean="0"/>
            </a:br>
            <a:r>
              <a:rPr lang="ru-RU" dirty="0"/>
              <a:t/>
            </a:r>
            <a:br>
              <a:rPr lang="ru-RU" dirty="0"/>
            </a:br>
            <a:endParaRPr lang="ru-RU" dirty="0"/>
          </a:p>
        </p:txBody>
      </p:sp>
      <p:sp>
        <p:nvSpPr>
          <p:cNvPr id="3" name="Объект 2"/>
          <p:cNvSpPr>
            <a:spLocks noGrp="1"/>
          </p:cNvSpPr>
          <p:nvPr>
            <p:ph idx="1"/>
          </p:nvPr>
        </p:nvSpPr>
        <p:spPr>
          <a:xfrm>
            <a:off x="609600" y="692697"/>
            <a:ext cx="10972800" cy="5433467"/>
          </a:xfrm>
        </p:spPr>
        <p:txBody>
          <a:bodyPr rtlCol="0">
            <a:normAutofit lnSpcReduction="10000"/>
          </a:bodyPr>
          <a:lstStyle/>
          <a:p>
            <a:pPr fontAlgn="auto">
              <a:spcAft>
                <a:spcPts val="0"/>
              </a:spcAft>
              <a:buFont typeface="Arial" panose="020B0604020202020204" pitchFamily="34" charset="0"/>
              <a:buChar char="•"/>
              <a:defRPr/>
            </a:pPr>
            <a:r>
              <a:rPr lang="kk-KZ" b="1" dirty="0"/>
              <a:t>1 БАЗ концентрациясының әсерi</a:t>
            </a:r>
            <a:endParaRPr lang="ru-RU" dirty="0"/>
          </a:p>
          <a:p>
            <a:pPr fontAlgn="auto">
              <a:spcAft>
                <a:spcPts val="0"/>
              </a:spcAft>
              <a:buFont typeface="Arial" panose="020B0604020202020204" pitchFamily="34" charset="0"/>
              <a:buChar char="•"/>
              <a:defRPr/>
            </a:pPr>
            <a:r>
              <a:rPr lang="kk-KZ" b="1" dirty="0"/>
              <a:t> </a:t>
            </a:r>
            <a:r>
              <a:rPr lang="kk-KZ" dirty="0" smtClean="0"/>
              <a:t>БАЗ </a:t>
            </a:r>
            <a:r>
              <a:rPr lang="kk-KZ" dirty="0"/>
              <a:t>концентрациясы да көбіктүзгіштікке әсер етеді, яғни концентрацияның өсуімен ерітіндінің көбік түзу қабілеті  жоғарылап, концентрацияның шамасы жоғарғы болғанда максималды мәнге жетеді де, тұрақтанады. Концентрация артуына қарай көбiк түзу қасиетiнiң жоғарылауы мицеллалар түзiлуiне байланысты, ол концентрацияның жоғарғы шегiнде (MТКК - мицелла түзiлудiн критикалық концентрациясы) көбiк көлемi де ең жоғары шегiне жетедi. МТКК аймағында механикалық жағынан берiк адсорбциялық қабаттың қалыптасуы аяқталады. Концентрация бұдан ары жоғарылағанда (МТКК-дан жоғары) ерiтiндiде молекулалардың диффузиялану жылдамдығы төмендеп, осыған сәйкес БАЗ-дың көбiк түзу қасиетi де әлсiрейдi.</a:t>
            </a:r>
            <a:endParaRPr lang="ru-RU" dirty="0"/>
          </a:p>
          <a:p>
            <a:pPr fontAlgn="auto">
              <a:spcAft>
                <a:spcPts val="0"/>
              </a:spcAft>
              <a:buFont typeface="Arial" panose="020B0604020202020204" pitchFamily="34" charset="0"/>
              <a:buChar char="•"/>
              <a:defRPr/>
            </a:pPr>
            <a:r>
              <a:rPr lang="kk-KZ" b="1" dirty="0"/>
              <a:t> </a:t>
            </a:r>
            <a:endParaRPr lang="ru-RU" dirty="0"/>
          </a:p>
          <a:p>
            <a:pPr fontAlgn="auto">
              <a:spcAft>
                <a:spcPts val="0"/>
              </a:spcAft>
              <a:buFont typeface="Arial" panose="020B0604020202020204" pitchFamily="34" charset="0"/>
              <a:buChar char="•"/>
              <a:defRPr/>
            </a:pP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Объект 2"/>
          <p:cNvSpPr>
            <a:spLocks noGrp="1"/>
          </p:cNvSpPr>
          <p:nvPr>
            <p:ph idx="1"/>
          </p:nvPr>
        </p:nvSpPr>
        <p:spPr>
          <a:xfrm>
            <a:off x="838200" y="377825"/>
            <a:ext cx="10515600" cy="5799138"/>
          </a:xfrm>
        </p:spPr>
        <p:txBody>
          <a:bodyPr>
            <a:normAutofit/>
          </a:bodyPr>
          <a:lstStyle/>
          <a:p>
            <a:r>
              <a:rPr lang="kk-KZ" smtClean="0"/>
              <a:t>БАЗ концентрациясының жоғарылауына сәйкес көбiк тұрақтылығының артуы адсорбциялық қабатқа байланысты болады. Көбiктiң тұрақтылығы ерiтiндiдегi БАЗ-дың концентрациясы артқанда, әдетте МТКК дәрежесiне жеткенде, өзiнiң ең жоғарғы мәнiне жетiп, одан соң төмендейдi. Алкилсульфонаттар, алкилфенолдар мен натрийлi сабындар үшiн тұрақтылықтың жоғарылайтын концентрациясының мәнi БАЗ-дың радикал тiзбегiнiң ұзындығы ұлғайған сайын төмендейдi.</a:t>
            </a:r>
            <a:endParaRPr lang="ru-RU" smtClean="0"/>
          </a:p>
          <a:p>
            <a:r>
              <a:rPr lang="kk-KZ" smtClean="0"/>
              <a:t>Анионды БАЗ epiтiндiлepiнe май спиртiнiң МТКК-дан аз мөлшерiн қосатын болса, БАЗ-дың ерiгiштiгi жоғарылап, сонымен бірге көбік түзгіштігі де тұрақтылығы да артады.</a:t>
            </a:r>
            <a:endParaRPr lang="ru-RU" smtClean="0"/>
          </a:p>
          <a:p>
            <a:endParaRPr lang="ru-RU"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Заголовок 1"/>
          <p:cNvSpPr>
            <a:spLocks noGrp="1"/>
          </p:cNvSpPr>
          <p:nvPr>
            <p:ph type="title"/>
          </p:nvPr>
        </p:nvSpPr>
        <p:spPr/>
        <p:txBody>
          <a:bodyPr>
            <a:normAutofit fontScale="90000"/>
          </a:bodyPr>
          <a:lstStyle/>
          <a:p>
            <a:r>
              <a:rPr lang="kk-KZ" b="1" dirty="0" smtClean="0"/>
              <a:t/>
            </a:r>
            <a:br>
              <a:rPr lang="kk-KZ" b="1" dirty="0" smtClean="0"/>
            </a:br>
            <a:r>
              <a:rPr lang="kk-KZ" b="1" dirty="0" smtClean="0"/>
              <a:t>2. Ерiтiндiлердiң беттiк керiлуiнiң әсерi</a:t>
            </a:r>
            <a:r>
              <a:rPr lang="ru-RU" dirty="0" smtClean="0"/>
              <a:t/>
            </a:r>
            <a:br>
              <a:rPr lang="ru-RU" dirty="0" smtClean="0"/>
            </a:br>
            <a:endParaRPr lang="ru-RU" dirty="0" smtClean="0"/>
          </a:p>
        </p:txBody>
      </p:sp>
      <p:sp>
        <p:nvSpPr>
          <p:cNvPr id="3" name="Объект 2"/>
          <p:cNvSpPr>
            <a:spLocks noGrp="1"/>
          </p:cNvSpPr>
          <p:nvPr>
            <p:ph idx="1"/>
          </p:nvPr>
        </p:nvSpPr>
        <p:spPr/>
        <p:txBody>
          <a:bodyPr rtlCol="0">
            <a:normAutofit/>
          </a:bodyPr>
          <a:lstStyle/>
          <a:p>
            <a:pPr fontAlgn="auto">
              <a:spcAft>
                <a:spcPts val="0"/>
              </a:spcAft>
              <a:buFont typeface="Arial" panose="020B0604020202020204" pitchFamily="34" charset="0"/>
              <a:buChar char="•"/>
              <a:defRPr/>
            </a:pPr>
            <a:r>
              <a:rPr lang="kk-KZ" b="1" dirty="0"/>
              <a:t> </a:t>
            </a:r>
            <a:r>
              <a:rPr lang="kk-KZ" dirty="0" smtClean="0"/>
              <a:t>Ерiтiндiлердiң </a:t>
            </a:r>
            <a:r>
              <a:rPr lang="kk-KZ" dirty="0"/>
              <a:t>беттiк керiлуi төмендеген сайын оның көбiк түзу қасиетi артады. Беттік керілуідің төмендеуімен бірдей көлемдегі көбік алу үшін аз жұмыс жұмсалады және бос беттік энергия қорының азаюына әкеледі. Көбінесе БАЗ ерітінділерінің көбіктүзгіштігін бағалау үшін қолданылатын негізгі критерий ретінде осы БАЗ молекулаларының сұйық-ауа шекарасында адсорбциялану шамасы және оған байланысты беттік керілудің төмендеуі, адсорбция жұмысы, шекті адсорбция сияқты қасиеттері қолданылады.</a:t>
            </a:r>
            <a:endParaRPr lang="ru-RU" dirty="0"/>
          </a:p>
          <a:p>
            <a:pPr fontAlgn="auto">
              <a:spcAft>
                <a:spcPts val="0"/>
              </a:spcAft>
              <a:buFont typeface="Arial" panose="020B0604020202020204" pitchFamily="34" charset="0"/>
              <a:buChar char="•"/>
              <a:defRPr/>
            </a:pPr>
            <a:r>
              <a:rPr lang="kk-KZ" dirty="0"/>
              <a:t> </a:t>
            </a:r>
            <a:endParaRPr lang="ru-RU" dirty="0"/>
          </a:p>
          <a:p>
            <a:pPr fontAlgn="auto">
              <a:spcAft>
                <a:spcPts val="0"/>
              </a:spcAft>
              <a:buFont typeface="Arial" panose="020B0604020202020204" pitchFamily="34" charset="0"/>
              <a:buChar char="•"/>
              <a:defRPr/>
            </a:pP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93702"/>
            <a:ext cx="10515600" cy="5783263"/>
          </a:xfrm>
        </p:spPr>
        <p:txBody>
          <a:bodyPr rtlCol="0">
            <a:normAutofit fontScale="92500" lnSpcReduction="10000"/>
          </a:bodyPr>
          <a:lstStyle/>
          <a:p>
            <a:pPr fontAlgn="auto">
              <a:spcAft>
                <a:spcPts val="0"/>
              </a:spcAft>
              <a:buFont typeface="Arial" panose="020B0604020202020204" pitchFamily="34" charset="0"/>
              <a:buChar char="•"/>
              <a:defRPr/>
            </a:pPr>
            <a:r>
              <a:rPr lang="kk-KZ" dirty="0" smtClean="0"/>
              <a:t>Жуғыш заттар epiтiндiлepiнiң көбiк түзу қасиетiн жақсарту үшiн оларға түрлi заттар қосады. Натрий алкилсульфонаты epiтiндiciнiң көбiк бағанасының ең жоғарғы мәнi электролиттiң белгiлi концентрациясына сәйкес болады да, ерiтiндiнiң көбiк түзу қасиетi электролиттiң гидратталған бiр валенттi катиондарының радиусына кepi пропорционал болады. Катион зарядының артуы С</a:t>
            </a:r>
            <a:r>
              <a:rPr lang="kk-KZ" baseline="-25000" dirty="0" smtClean="0"/>
              <a:t>12 </a:t>
            </a:r>
            <a:r>
              <a:rPr lang="kk-KZ" dirty="0" smtClean="0"/>
              <a:t>– С</a:t>
            </a:r>
            <a:r>
              <a:rPr lang="kk-KZ" baseline="-25000" dirty="0" smtClean="0"/>
              <a:t>14</a:t>
            </a:r>
            <a:r>
              <a:rPr lang="kk-KZ" dirty="0" smtClean="0"/>
              <a:t> алкилсульфаттардың көбiк түзу қасиетiн жоғарылатады. Электролит бeткi қабаттағы заряд тығыздығының артуына және электрлiк қабаттың диффузиялық бұлiгiнiң сығылуына жағдай жасайды, осының нәтижесiнде әр түрлi жағдайларда қолданылатын (сол сияқты кермек суда да) көбіктің тұрақты көпiршiк қабатын алуға болады. Көбiнесе қосымша заттар ретiнде фосфаттар қолданылады, олар көбіктің көлемi мен тұрақтылығын ұлғайтады және олардың белгiлi концентрациясында көбiк түзу қасиетi ең жоғарғы шекке жетiп, одан кейiн фосфаттарды қосқанда бұл қасиет нашарлайды. Синтетикалық жуғыш заттардың көбiк түзу қабiлетiн карбоксилметилцеллюлоза, әcipece жоғары температурада арттырады. </a:t>
            </a:r>
            <a:endParaRPr lang="ru-RU" dirty="0" smtClean="0"/>
          </a:p>
          <a:p>
            <a:pPr fontAlgn="auto">
              <a:spcAft>
                <a:spcPts val="0"/>
              </a:spcAft>
              <a:buFont typeface="Arial" panose="020B0604020202020204" pitchFamily="34" charset="0"/>
              <a:buChar char="•"/>
              <a:defRPr/>
            </a:pP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fontAlgn="auto">
              <a:spcAft>
                <a:spcPts val="0"/>
              </a:spcAft>
              <a:defRPr/>
            </a:pPr>
            <a:r>
              <a:rPr lang="kk-KZ" b="1" dirty="0" smtClean="0"/>
              <a:t/>
            </a:r>
            <a:br>
              <a:rPr lang="kk-KZ" b="1" dirty="0" smtClean="0"/>
            </a:br>
            <a:r>
              <a:rPr lang="kk-KZ" b="1" dirty="0" smtClean="0"/>
              <a:t>3. Температураның әсерi</a:t>
            </a:r>
            <a:r>
              <a:rPr lang="ru-RU" dirty="0" smtClean="0"/>
              <a:t/>
            </a:r>
            <a:br>
              <a:rPr lang="ru-RU" dirty="0" smtClean="0"/>
            </a:br>
            <a:r>
              <a:rPr lang="kk-KZ" b="1" dirty="0" smtClean="0"/>
              <a:t> </a:t>
            </a:r>
            <a:r>
              <a:rPr lang="ru-RU" dirty="0" smtClean="0"/>
              <a:t/>
            </a:r>
            <a:br>
              <a:rPr lang="ru-RU" dirty="0" smtClean="0"/>
            </a:br>
            <a:endParaRPr lang="ru-RU" dirty="0"/>
          </a:p>
        </p:txBody>
      </p:sp>
      <p:sp>
        <p:nvSpPr>
          <p:cNvPr id="3" name="Объект 2"/>
          <p:cNvSpPr>
            <a:spLocks noGrp="1"/>
          </p:cNvSpPr>
          <p:nvPr>
            <p:ph idx="1"/>
          </p:nvPr>
        </p:nvSpPr>
        <p:spPr>
          <a:xfrm>
            <a:off x="838200" y="914402"/>
            <a:ext cx="10515600" cy="5262563"/>
          </a:xfrm>
        </p:spPr>
        <p:txBody>
          <a:bodyPr rtlCol="0">
            <a:normAutofit fontScale="92500"/>
          </a:bodyPr>
          <a:lstStyle/>
          <a:p>
            <a:pPr fontAlgn="auto">
              <a:spcAft>
                <a:spcPts val="0"/>
              </a:spcAft>
              <a:buFont typeface="Arial" panose="020B0604020202020204" pitchFamily="34" charset="0"/>
              <a:buChar char="•"/>
              <a:defRPr/>
            </a:pPr>
            <a:endParaRPr lang="kk-KZ" dirty="0" smtClean="0"/>
          </a:p>
          <a:p>
            <a:pPr fontAlgn="auto">
              <a:spcAft>
                <a:spcPts val="0"/>
              </a:spcAft>
              <a:buFont typeface="Arial" panose="020B0604020202020204" pitchFamily="34" charset="0"/>
              <a:buChar char="•"/>
              <a:defRPr/>
            </a:pPr>
            <a:r>
              <a:rPr lang="kk-KZ" dirty="0" smtClean="0"/>
              <a:t>Көбіктүзгіштік </a:t>
            </a:r>
            <a:r>
              <a:rPr lang="kk-KZ" dirty="0"/>
              <a:t>пен көбік тұрақтылығына температураның әсері күрделі, әрі басқа да қосарлас процестердің жүруіне тәуелді. Мысалы, температураны жоғарылатқанда еріткіштің және көбіктүзгіштің булануы артып, көбіктүзгіштің концентрациясы және оның құрылымының өзгешелігіне қарай көбіктің тұрақтылығы артуы немесе кемуі мүмкін. Температураның көтерілуімен БАЗ молекулаларының адсорбциялануы артып, олардың жылулық тербелістері күшееді де, көбіктүзгіш молекуласынан түзілген беттік қабаттың механикалық тұрақтылығы әлсірейді. Керісінше, температураның артуымен көбіктүзгіштің ерігіштігі артып, тұрақты көбік түзілуі мүмкін. Сонымен бірге, ерітіндінің тұтқырлығының төмендеуінен, көбіктегі сұйықтың ағуы жылдамдап, полярлы топтың гидратациялану жағдайларының өзгеруі нәтижесінде көбіктің тұрақтылығы төмендейді. </a:t>
            </a:r>
            <a:endParaRPr lang="ru-RU" dirty="0"/>
          </a:p>
          <a:p>
            <a:pPr fontAlgn="auto">
              <a:spcAft>
                <a:spcPts val="0"/>
              </a:spcAft>
              <a:buFont typeface="Arial" panose="020B0604020202020204" pitchFamily="34" charset="0"/>
              <a:buChar char="•"/>
              <a:defRPr/>
            </a:pPr>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41325"/>
            <a:ext cx="10515600" cy="5735638"/>
          </a:xfrm>
        </p:spPr>
        <p:txBody>
          <a:bodyPr rtlCol="0">
            <a:normAutofit fontScale="92500" lnSpcReduction="20000"/>
          </a:bodyPr>
          <a:lstStyle/>
          <a:p>
            <a:pPr fontAlgn="auto">
              <a:spcAft>
                <a:spcPts val="0"/>
              </a:spcAft>
              <a:buFont typeface="Arial" panose="020B0604020202020204" pitchFamily="34" charset="0"/>
              <a:buChar char="•"/>
              <a:defRPr/>
            </a:pPr>
            <a:r>
              <a:rPr lang="kk-KZ" dirty="0" smtClean="0"/>
              <a:t>Натрий n-алкилсульфатының сулы ерітінділерінің көбіктүзгіштігін кең температуралық интервалда зерттеу жұмыстары БАЗ-дың көбіктенуі үшін МТКК шамасының температураға тәуелділігін ескеру қажет. Температураны жоғарылатқанда көбіктүзгіштік максимумы жоғары молекулалық гомологтар жағына қарай ығысады, бұл БАЗ молекулаларының қозғалғыштықтарының түрлілігіне байланысты. Көбіктің синерезисінің жылдамдығын зерттегенде, гидрофобты радикалдың ұзындығы артқан сайын көбіктен аққан сұйықтың жылдамдығы азаятындығы анықталған. Сонымен, бірдей жағдайда көбік синерезисінің жылдамдығы БАЗ-дың химиялық құрылысына тәуелді болатындығы табылған. </a:t>
            </a:r>
            <a:endParaRPr lang="ru-RU" dirty="0" smtClean="0"/>
          </a:p>
          <a:p>
            <a:pPr fontAlgn="auto">
              <a:spcAft>
                <a:spcPts val="0"/>
              </a:spcAft>
              <a:buFont typeface="Arial" panose="020B0604020202020204" pitchFamily="34" charset="0"/>
              <a:buChar char="•"/>
              <a:defRPr/>
            </a:pPr>
            <a:r>
              <a:rPr lang="kk-KZ" dirty="0" smtClean="0"/>
              <a:t>Анионактивтi БАЗ ерiтiндiсiнiң көбiктенуi 0</a:t>
            </a:r>
            <a:r>
              <a:rPr lang="kk-KZ" baseline="30000" dirty="0" smtClean="0"/>
              <a:t>0</a:t>
            </a:r>
            <a:r>
              <a:rPr lang="kk-KZ" dirty="0" smtClean="0"/>
              <a:t>С жоғары температурада, әдетте температура өскен сайын артады, ал одан соң бiраздан кейiн төмендей бастайды. Лаурин және миристин қышқылының сабындары 40</a:t>
            </a:r>
            <a:r>
              <a:rPr lang="kk-KZ" baseline="30000" dirty="0" smtClean="0"/>
              <a:t>0</a:t>
            </a:r>
            <a:r>
              <a:rPr lang="kk-KZ" dirty="0" smtClean="0"/>
              <a:t>С температурада жақсы көбiктенедi, ал пальмитин және стеарин қышқылының сабындарының көбiк түзу қасиетi 70 – 80</a:t>
            </a:r>
            <a:r>
              <a:rPr lang="kk-KZ" baseline="30000" dirty="0" smtClean="0"/>
              <a:t>0</a:t>
            </a:r>
            <a:r>
              <a:rPr lang="kk-KZ" dirty="0" smtClean="0"/>
              <a:t> С температурада ең жоғары шегiне жетедi. Анионактивтi және ионсыз БАЗ бен олардың қоспаларының әр түрлi температурадағы көбiк түзу қасиетi төмендегi 1-кестеде көрсетiлген.</a:t>
            </a:r>
            <a:endParaRPr lang="ru-RU" dirty="0" smtClean="0"/>
          </a:p>
          <a:p>
            <a:pPr fontAlgn="auto">
              <a:spcAft>
                <a:spcPts val="0"/>
              </a:spcAft>
              <a:buFont typeface="Arial" panose="020B0604020202020204" pitchFamily="34" charset="0"/>
              <a:buChar char="•"/>
              <a:defRPr/>
            </a:pP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fontAlgn="auto">
              <a:spcAft>
                <a:spcPts val="0"/>
              </a:spcAft>
              <a:defRPr/>
            </a:pPr>
            <a:r>
              <a:rPr lang="en-US" dirty="0" smtClean="0"/>
              <a:t/>
            </a:r>
            <a:br>
              <a:rPr lang="en-US" dirty="0" smtClean="0"/>
            </a:br>
            <a:r>
              <a:rPr lang="en-US" dirty="0"/>
              <a:t/>
            </a:r>
            <a:br>
              <a:rPr lang="en-US" dirty="0"/>
            </a:br>
            <a:r>
              <a:rPr lang="kk-KZ" dirty="0" smtClean="0"/>
              <a:t>1-кесте</a:t>
            </a:r>
            <a:r>
              <a:rPr lang="kk-KZ" dirty="0"/>
              <a:t>. Көбiк түзу қасиетiне температураның әсерi</a:t>
            </a:r>
            <a:r>
              <a:rPr lang="ru-RU" dirty="0"/>
              <a:t/>
            </a:r>
            <a:br>
              <a:rPr lang="ru-RU" dirty="0"/>
            </a:br>
            <a:r>
              <a:rPr lang="kk-KZ" b="1" dirty="0"/>
              <a:t> </a:t>
            </a:r>
            <a:r>
              <a:rPr lang="ru-RU" dirty="0"/>
              <a:t/>
            </a:r>
            <a:br>
              <a:rPr lang="ru-RU" dirty="0"/>
            </a:br>
            <a:endParaRPr lang="ru-RU" dirty="0"/>
          </a:p>
        </p:txBody>
      </p:sp>
      <p:graphicFrame>
        <p:nvGraphicFramePr>
          <p:cNvPr id="4" name="Объект 3"/>
          <p:cNvGraphicFramePr>
            <a:graphicFrameLocks noGrp="1"/>
          </p:cNvGraphicFramePr>
          <p:nvPr>
            <p:ph idx="1"/>
          </p:nvPr>
        </p:nvGraphicFramePr>
        <p:xfrm>
          <a:off x="973139" y="1690690"/>
          <a:ext cx="10246400" cy="4883533"/>
        </p:xfrm>
        <a:graphic>
          <a:graphicData uri="http://schemas.openxmlformats.org/drawingml/2006/table">
            <a:tbl>
              <a:tblPr>
                <a:tableStyleId>{5C22544A-7EE6-4342-B048-85BDC9FD1C3A}</a:tableStyleId>
              </a:tblPr>
              <a:tblGrid>
                <a:gridCol w="5068884"/>
                <a:gridCol w="1295404"/>
                <a:gridCol w="1295404"/>
                <a:gridCol w="1295404"/>
                <a:gridCol w="1291304"/>
              </a:tblGrid>
              <a:tr h="845569">
                <a:tc>
                  <a:txBody>
                    <a:bodyPr/>
                    <a:lstStyle/>
                    <a:p>
                      <a:pPr marL="21590" algn="just">
                        <a:lnSpc>
                          <a:spcPct val="115000"/>
                        </a:lnSpc>
                        <a:spcAft>
                          <a:spcPts val="0"/>
                        </a:spcAft>
                      </a:pPr>
                      <a:r>
                        <a:rPr lang="kk-KZ" sz="2400" dirty="0">
                          <a:effectLst/>
                        </a:rPr>
                        <a:t>              </a:t>
                      </a:r>
                      <a:r>
                        <a:rPr lang="en-US" sz="2400" dirty="0" err="1">
                          <a:effectLst/>
                        </a:rPr>
                        <a:t>Қосылыстар</a:t>
                      </a:r>
                      <a:endParaRPr lang="ru-RU" sz="24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15000"/>
                        </a:lnSpc>
                        <a:spcAft>
                          <a:spcPts val="0"/>
                        </a:spcAft>
                        <a:tabLst>
                          <a:tab pos="471170" algn="l"/>
                        </a:tabLst>
                      </a:pPr>
                      <a:r>
                        <a:rPr lang="en-US" sz="2400" dirty="0">
                          <a:effectLst/>
                        </a:rPr>
                        <a:t>15</a:t>
                      </a:r>
                      <a:r>
                        <a:rPr lang="en-US" sz="2400" baseline="30000" dirty="0">
                          <a:effectLst/>
                        </a:rPr>
                        <a:t>0</a:t>
                      </a:r>
                      <a:r>
                        <a:rPr lang="en-US" sz="2400" dirty="0">
                          <a:effectLst/>
                        </a:rPr>
                        <a:t>С</a:t>
                      </a:r>
                      <a:endParaRPr lang="ru-RU" sz="24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15000"/>
                        </a:lnSpc>
                        <a:spcAft>
                          <a:spcPts val="0"/>
                        </a:spcAft>
                        <a:tabLst>
                          <a:tab pos="523875" algn="l"/>
                        </a:tabLst>
                      </a:pPr>
                      <a:r>
                        <a:rPr lang="en-US" sz="2400">
                          <a:effectLst/>
                        </a:rPr>
                        <a:t>20</a:t>
                      </a:r>
                      <a:r>
                        <a:rPr lang="en-US" sz="2400" baseline="30000">
                          <a:effectLst/>
                        </a:rPr>
                        <a:t>0</a:t>
                      </a:r>
                      <a:r>
                        <a:rPr lang="en-US" sz="2400">
                          <a:effectLst/>
                        </a:rPr>
                        <a:t>С</a:t>
                      </a:r>
                      <a:endParaRPr lang="ru-RU" sz="24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15000"/>
                        </a:lnSpc>
                        <a:spcAft>
                          <a:spcPts val="0"/>
                        </a:spcAft>
                        <a:tabLst>
                          <a:tab pos="523875" algn="l"/>
                        </a:tabLst>
                      </a:pPr>
                      <a:r>
                        <a:rPr lang="en-US" sz="2400">
                          <a:effectLst/>
                        </a:rPr>
                        <a:t>25</a:t>
                      </a:r>
                      <a:r>
                        <a:rPr lang="en-US" sz="2400" baseline="30000">
                          <a:effectLst/>
                        </a:rPr>
                        <a:t>0</a:t>
                      </a:r>
                      <a:r>
                        <a:rPr lang="en-US" sz="2400">
                          <a:effectLst/>
                        </a:rPr>
                        <a:t>С</a:t>
                      </a:r>
                      <a:endParaRPr lang="ru-RU" sz="24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15000"/>
                        </a:lnSpc>
                        <a:spcAft>
                          <a:spcPts val="0"/>
                        </a:spcAft>
                        <a:tabLst>
                          <a:tab pos="523875" algn="l"/>
                        </a:tabLst>
                      </a:pPr>
                      <a:r>
                        <a:rPr lang="en-US" sz="2400">
                          <a:effectLst/>
                        </a:rPr>
                        <a:t>30</a:t>
                      </a:r>
                      <a:r>
                        <a:rPr lang="en-US" sz="2400" baseline="30000">
                          <a:effectLst/>
                        </a:rPr>
                        <a:t>0</a:t>
                      </a:r>
                      <a:r>
                        <a:rPr lang="en-US" sz="2400">
                          <a:effectLst/>
                        </a:rPr>
                        <a:t>С</a:t>
                      </a:r>
                      <a:endParaRPr lang="ru-RU" sz="24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r>
              <a:tr h="1345988">
                <a:tc>
                  <a:txBody>
                    <a:bodyPr/>
                    <a:lstStyle/>
                    <a:p>
                      <a:pPr marL="21590" algn="ctr">
                        <a:lnSpc>
                          <a:spcPct val="115000"/>
                        </a:lnSpc>
                        <a:spcAft>
                          <a:spcPts val="0"/>
                        </a:spcAft>
                        <a:tabLst>
                          <a:tab pos="228600" algn="l"/>
                        </a:tabLst>
                      </a:pPr>
                      <a:r>
                        <a:rPr lang="en-US" sz="2400" dirty="0" err="1">
                          <a:effectLst/>
                        </a:rPr>
                        <a:t>Алкилоксиэтил</a:t>
                      </a:r>
                      <a:r>
                        <a:rPr lang="en-US" sz="2400" dirty="0">
                          <a:effectLst/>
                        </a:rPr>
                        <a:t> </a:t>
                      </a:r>
                      <a:r>
                        <a:rPr lang="en-US" sz="2400" dirty="0" err="1">
                          <a:effectLst/>
                        </a:rPr>
                        <a:t>эфирi</a:t>
                      </a:r>
                      <a:r>
                        <a:rPr lang="en-US" sz="2400" dirty="0">
                          <a:effectLst/>
                        </a:rPr>
                        <a:t> </a:t>
                      </a:r>
                      <a:endParaRPr lang="ru-RU" sz="2400" dirty="0">
                        <a:effectLst/>
                      </a:endParaRPr>
                    </a:p>
                    <a:p>
                      <a:pPr marL="21590" algn="ctr">
                        <a:lnSpc>
                          <a:spcPct val="115000"/>
                        </a:lnSpc>
                        <a:spcAft>
                          <a:spcPts val="0"/>
                        </a:spcAft>
                        <a:tabLst>
                          <a:tab pos="228600" algn="l"/>
                        </a:tabLst>
                      </a:pPr>
                      <a:r>
                        <a:rPr lang="en-US" sz="2400" dirty="0">
                          <a:effectLst/>
                        </a:rPr>
                        <a:t>(1 г/л )</a:t>
                      </a:r>
                      <a:endParaRPr lang="ru-RU" sz="24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indent="270510" algn="ctr">
                        <a:lnSpc>
                          <a:spcPct val="115000"/>
                        </a:lnSpc>
                        <a:spcAft>
                          <a:spcPts val="0"/>
                        </a:spcAft>
                        <a:tabLst>
                          <a:tab pos="523875" algn="l"/>
                        </a:tabLst>
                      </a:pPr>
                      <a:r>
                        <a:rPr lang="en-US" sz="2400" dirty="0">
                          <a:effectLst/>
                        </a:rPr>
                        <a:t> </a:t>
                      </a:r>
                      <a:endParaRPr lang="ru-RU" sz="2400" dirty="0">
                        <a:effectLst/>
                      </a:endParaRPr>
                    </a:p>
                    <a:p>
                      <a:pPr algn="ctr">
                        <a:lnSpc>
                          <a:spcPct val="115000"/>
                        </a:lnSpc>
                        <a:spcAft>
                          <a:spcPts val="0"/>
                        </a:spcAft>
                        <a:tabLst>
                          <a:tab pos="523875" algn="l"/>
                        </a:tabLst>
                      </a:pPr>
                      <a:r>
                        <a:rPr lang="en-US" sz="2400" dirty="0">
                          <a:effectLst/>
                        </a:rPr>
                        <a:t>0</a:t>
                      </a:r>
                      <a:endParaRPr lang="ru-RU" sz="24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indent="270510" algn="ctr">
                        <a:lnSpc>
                          <a:spcPct val="115000"/>
                        </a:lnSpc>
                        <a:spcAft>
                          <a:spcPts val="0"/>
                        </a:spcAft>
                        <a:tabLst>
                          <a:tab pos="523875" algn="l"/>
                        </a:tabLst>
                      </a:pPr>
                      <a:r>
                        <a:rPr lang="en-US" sz="2400" dirty="0">
                          <a:effectLst/>
                        </a:rPr>
                        <a:t> </a:t>
                      </a:r>
                      <a:endParaRPr lang="ru-RU" sz="2400" dirty="0">
                        <a:effectLst/>
                      </a:endParaRPr>
                    </a:p>
                    <a:p>
                      <a:pPr algn="ctr">
                        <a:lnSpc>
                          <a:spcPct val="115000"/>
                        </a:lnSpc>
                        <a:spcAft>
                          <a:spcPts val="0"/>
                        </a:spcAft>
                        <a:tabLst>
                          <a:tab pos="523875" algn="l"/>
                        </a:tabLst>
                      </a:pPr>
                      <a:r>
                        <a:rPr lang="en-US" sz="2400" dirty="0">
                          <a:effectLst/>
                        </a:rPr>
                        <a:t>1</a:t>
                      </a:r>
                      <a:endParaRPr lang="ru-RU" sz="24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indent="270510" algn="ctr">
                        <a:lnSpc>
                          <a:spcPct val="115000"/>
                        </a:lnSpc>
                        <a:spcAft>
                          <a:spcPts val="0"/>
                        </a:spcAft>
                        <a:tabLst>
                          <a:tab pos="523875" algn="l"/>
                        </a:tabLst>
                      </a:pPr>
                      <a:r>
                        <a:rPr lang="en-US" sz="2400">
                          <a:effectLst/>
                        </a:rPr>
                        <a:t> </a:t>
                      </a:r>
                      <a:endParaRPr lang="ru-RU" sz="2400">
                        <a:effectLst/>
                      </a:endParaRPr>
                    </a:p>
                    <a:p>
                      <a:pPr algn="ctr">
                        <a:lnSpc>
                          <a:spcPct val="115000"/>
                        </a:lnSpc>
                        <a:spcAft>
                          <a:spcPts val="0"/>
                        </a:spcAft>
                        <a:tabLst>
                          <a:tab pos="523875" algn="l"/>
                        </a:tabLst>
                      </a:pPr>
                      <a:r>
                        <a:rPr lang="en-US" sz="2400">
                          <a:effectLst/>
                        </a:rPr>
                        <a:t>3</a:t>
                      </a:r>
                      <a:endParaRPr lang="ru-RU" sz="24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indent="270510" algn="ctr">
                        <a:lnSpc>
                          <a:spcPct val="115000"/>
                        </a:lnSpc>
                        <a:spcAft>
                          <a:spcPts val="0"/>
                        </a:spcAft>
                        <a:tabLst>
                          <a:tab pos="523875" algn="l"/>
                        </a:tabLst>
                      </a:pPr>
                      <a:r>
                        <a:rPr lang="en-US" sz="2400">
                          <a:effectLst/>
                        </a:rPr>
                        <a:t> </a:t>
                      </a:r>
                      <a:endParaRPr lang="ru-RU" sz="2400">
                        <a:effectLst/>
                      </a:endParaRPr>
                    </a:p>
                    <a:p>
                      <a:pPr algn="ctr">
                        <a:lnSpc>
                          <a:spcPct val="115000"/>
                        </a:lnSpc>
                        <a:spcAft>
                          <a:spcPts val="0"/>
                        </a:spcAft>
                        <a:tabLst>
                          <a:tab pos="523875" algn="l"/>
                        </a:tabLst>
                      </a:pPr>
                      <a:r>
                        <a:rPr lang="en-US" sz="2400">
                          <a:effectLst/>
                        </a:rPr>
                        <a:t>10</a:t>
                      </a:r>
                      <a:endParaRPr lang="ru-RU" sz="24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r>
              <a:tr h="1345988">
                <a:tc>
                  <a:txBody>
                    <a:bodyPr/>
                    <a:lstStyle/>
                    <a:p>
                      <a:pPr marL="21590" algn="ctr">
                        <a:lnSpc>
                          <a:spcPct val="115000"/>
                        </a:lnSpc>
                        <a:spcAft>
                          <a:spcPts val="0"/>
                        </a:spcAft>
                        <a:tabLst>
                          <a:tab pos="228600" algn="l"/>
                        </a:tabLst>
                      </a:pPr>
                      <a:r>
                        <a:rPr lang="en-US" sz="2400">
                          <a:effectLst/>
                        </a:rPr>
                        <a:t>Натрий алкилбензолсульфонаты</a:t>
                      </a:r>
                      <a:endParaRPr lang="ru-RU" sz="2400">
                        <a:effectLst/>
                      </a:endParaRPr>
                    </a:p>
                    <a:p>
                      <a:pPr marL="21590" algn="ctr">
                        <a:lnSpc>
                          <a:spcPct val="115000"/>
                        </a:lnSpc>
                        <a:spcAft>
                          <a:spcPts val="0"/>
                        </a:spcAft>
                        <a:tabLst>
                          <a:tab pos="228600" algn="l"/>
                        </a:tabLst>
                      </a:pPr>
                      <a:r>
                        <a:rPr lang="en-US" sz="2400">
                          <a:effectLst/>
                        </a:rPr>
                        <a:t>(1 г/л )</a:t>
                      </a:r>
                      <a:endParaRPr lang="ru-RU" sz="24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indent="270510" algn="ctr">
                        <a:lnSpc>
                          <a:spcPct val="115000"/>
                        </a:lnSpc>
                        <a:spcAft>
                          <a:spcPts val="0"/>
                        </a:spcAft>
                        <a:tabLst>
                          <a:tab pos="523875" algn="l"/>
                        </a:tabLst>
                      </a:pPr>
                      <a:r>
                        <a:rPr lang="en-US" sz="2400" dirty="0">
                          <a:effectLst/>
                        </a:rPr>
                        <a:t> </a:t>
                      </a:r>
                      <a:endParaRPr lang="ru-RU" sz="2400" dirty="0">
                        <a:effectLst/>
                      </a:endParaRPr>
                    </a:p>
                    <a:p>
                      <a:pPr algn="ctr">
                        <a:lnSpc>
                          <a:spcPct val="115000"/>
                        </a:lnSpc>
                        <a:spcAft>
                          <a:spcPts val="0"/>
                        </a:spcAft>
                        <a:tabLst>
                          <a:tab pos="523875" algn="l"/>
                        </a:tabLst>
                      </a:pPr>
                      <a:r>
                        <a:rPr lang="en-US" sz="2400" dirty="0">
                          <a:effectLst/>
                        </a:rPr>
                        <a:t>18</a:t>
                      </a:r>
                      <a:endParaRPr lang="ru-RU" sz="24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ctr">
                        <a:lnSpc>
                          <a:spcPct val="115000"/>
                        </a:lnSpc>
                        <a:spcAft>
                          <a:spcPts val="0"/>
                        </a:spcAft>
                        <a:tabLst>
                          <a:tab pos="-891540" algn="ctr"/>
                          <a:tab pos="402590" algn="r"/>
                          <a:tab pos="523875" algn="l"/>
                        </a:tabLst>
                      </a:pPr>
                      <a:r>
                        <a:rPr lang="en-US" sz="2400" dirty="0">
                          <a:effectLst/>
                        </a:rPr>
                        <a:t> </a:t>
                      </a:r>
                      <a:endParaRPr lang="ru-RU" sz="2400" dirty="0">
                        <a:effectLst/>
                      </a:endParaRPr>
                    </a:p>
                    <a:p>
                      <a:pPr algn="ctr">
                        <a:lnSpc>
                          <a:spcPct val="115000"/>
                        </a:lnSpc>
                        <a:spcAft>
                          <a:spcPts val="0"/>
                        </a:spcAft>
                        <a:tabLst>
                          <a:tab pos="-891540" algn="ctr"/>
                          <a:tab pos="402590" algn="r"/>
                          <a:tab pos="523875" algn="l"/>
                        </a:tabLst>
                      </a:pPr>
                      <a:r>
                        <a:rPr lang="en-US" sz="2400" dirty="0">
                          <a:effectLst/>
                        </a:rPr>
                        <a:t>24</a:t>
                      </a:r>
                      <a:endParaRPr lang="ru-RU" sz="24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indent="270510" algn="ctr">
                        <a:lnSpc>
                          <a:spcPct val="115000"/>
                        </a:lnSpc>
                        <a:spcAft>
                          <a:spcPts val="0"/>
                        </a:spcAft>
                        <a:tabLst>
                          <a:tab pos="523875" algn="l"/>
                        </a:tabLst>
                      </a:pPr>
                      <a:r>
                        <a:rPr lang="en-US" sz="2400" dirty="0">
                          <a:effectLst/>
                        </a:rPr>
                        <a:t> </a:t>
                      </a:r>
                      <a:endParaRPr lang="ru-RU" sz="2400" dirty="0">
                        <a:effectLst/>
                      </a:endParaRPr>
                    </a:p>
                    <a:p>
                      <a:pPr algn="ctr">
                        <a:lnSpc>
                          <a:spcPct val="115000"/>
                        </a:lnSpc>
                        <a:spcAft>
                          <a:spcPts val="0"/>
                        </a:spcAft>
                        <a:tabLst>
                          <a:tab pos="523875" algn="l"/>
                        </a:tabLst>
                      </a:pPr>
                      <a:r>
                        <a:rPr lang="en-US" sz="2400" dirty="0">
                          <a:effectLst/>
                        </a:rPr>
                        <a:t>27</a:t>
                      </a:r>
                      <a:endParaRPr lang="ru-RU" sz="24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indent="270510" algn="ctr">
                        <a:lnSpc>
                          <a:spcPct val="115000"/>
                        </a:lnSpc>
                        <a:spcAft>
                          <a:spcPts val="0"/>
                        </a:spcAft>
                        <a:tabLst>
                          <a:tab pos="523875" algn="l"/>
                        </a:tabLst>
                      </a:pPr>
                      <a:r>
                        <a:rPr lang="en-US" sz="2400">
                          <a:effectLst/>
                        </a:rPr>
                        <a:t> </a:t>
                      </a:r>
                      <a:endParaRPr lang="ru-RU" sz="2400">
                        <a:effectLst/>
                      </a:endParaRPr>
                    </a:p>
                    <a:p>
                      <a:pPr algn="ctr">
                        <a:lnSpc>
                          <a:spcPct val="115000"/>
                        </a:lnSpc>
                        <a:spcAft>
                          <a:spcPts val="0"/>
                        </a:spcAft>
                        <a:tabLst>
                          <a:tab pos="523875" algn="l"/>
                        </a:tabLst>
                      </a:pPr>
                      <a:r>
                        <a:rPr lang="en-US" sz="2400">
                          <a:effectLst/>
                        </a:rPr>
                        <a:t>31</a:t>
                      </a:r>
                      <a:endParaRPr lang="ru-RU" sz="24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nchor="ctr"/>
                </a:tc>
              </a:tr>
              <a:tr h="1345988">
                <a:tc>
                  <a:txBody>
                    <a:bodyPr/>
                    <a:lstStyle/>
                    <a:p>
                      <a:pPr marL="21590" algn="ctr">
                        <a:lnSpc>
                          <a:spcPct val="115000"/>
                        </a:lnSpc>
                        <a:spcAft>
                          <a:spcPts val="0"/>
                        </a:spcAft>
                        <a:tabLst>
                          <a:tab pos="228600" algn="l"/>
                        </a:tabLst>
                      </a:pPr>
                      <a:r>
                        <a:rPr lang="ru-RU" sz="2400">
                          <a:effectLst/>
                        </a:rPr>
                        <a:t>Осы БАЗ б</a:t>
                      </a:r>
                      <a:r>
                        <a:rPr lang="en-US" sz="2400">
                          <a:effectLst/>
                        </a:rPr>
                        <a:t>i</a:t>
                      </a:r>
                      <a:r>
                        <a:rPr lang="ru-RU" sz="2400">
                          <a:effectLst/>
                        </a:rPr>
                        <a:t>рдей мөлшер</a:t>
                      </a:r>
                      <a:r>
                        <a:rPr lang="en-US" sz="2400">
                          <a:effectLst/>
                        </a:rPr>
                        <a:t>i</a:t>
                      </a:r>
                      <a:r>
                        <a:rPr lang="ru-RU" sz="2400">
                          <a:effectLst/>
                        </a:rPr>
                        <a:t>н</a:t>
                      </a:r>
                      <a:r>
                        <a:rPr lang="en-US" sz="2400">
                          <a:effectLst/>
                        </a:rPr>
                        <a:t>i</a:t>
                      </a:r>
                      <a:r>
                        <a:rPr lang="kk-KZ" sz="2400">
                          <a:effectLst/>
                        </a:rPr>
                        <a:t>ң қ</a:t>
                      </a:r>
                      <a:r>
                        <a:rPr lang="ru-RU" sz="2400">
                          <a:effectLst/>
                        </a:rPr>
                        <a:t>оспасы (2 г/л )</a:t>
                      </a:r>
                      <a:endParaRPr lang="ru-RU" sz="24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indent="270510" algn="ctr">
                        <a:lnSpc>
                          <a:spcPct val="115000"/>
                        </a:lnSpc>
                        <a:spcAft>
                          <a:spcPts val="0"/>
                        </a:spcAft>
                        <a:tabLst>
                          <a:tab pos="523875" algn="l"/>
                        </a:tabLst>
                      </a:pPr>
                      <a:r>
                        <a:rPr lang="ru-RU" sz="2400">
                          <a:effectLst/>
                        </a:rPr>
                        <a:t> </a:t>
                      </a:r>
                    </a:p>
                    <a:p>
                      <a:pPr algn="ctr">
                        <a:lnSpc>
                          <a:spcPct val="115000"/>
                        </a:lnSpc>
                        <a:spcAft>
                          <a:spcPts val="0"/>
                        </a:spcAft>
                        <a:tabLst>
                          <a:tab pos="523875" algn="l"/>
                        </a:tabLst>
                      </a:pPr>
                      <a:r>
                        <a:rPr lang="en-US" sz="2400">
                          <a:effectLst/>
                        </a:rPr>
                        <a:t>40</a:t>
                      </a:r>
                      <a:endParaRPr lang="ru-RU" sz="24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indent="270510" algn="ctr">
                        <a:lnSpc>
                          <a:spcPct val="115000"/>
                        </a:lnSpc>
                        <a:spcAft>
                          <a:spcPts val="0"/>
                        </a:spcAft>
                        <a:tabLst>
                          <a:tab pos="523875" algn="l"/>
                        </a:tabLst>
                      </a:pPr>
                      <a:r>
                        <a:rPr lang="en-US" sz="2400">
                          <a:effectLst/>
                        </a:rPr>
                        <a:t> </a:t>
                      </a:r>
                      <a:endParaRPr lang="ru-RU" sz="2400">
                        <a:effectLst/>
                      </a:endParaRPr>
                    </a:p>
                    <a:p>
                      <a:pPr algn="ctr">
                        <a:lnSpc>
                          <a:spcPct val="115000"/>
                        </a:lnSpc>
                        <a:spcAft>
                          <a:spcPts val="0"/>
                        </a:spcAft>
                        <a:tabLst>
                          <a:tab pos="523875" algn="l"/>
                        </a:tabLst>
                      </a:pPr>
                      <a:r>
                        <a:rPr lang="en-US" sz="2400">
                          <a:effectLst/>
                        </a:rPr>
                        <a:t>58</a:t>
                      </a:r>
                      <a:endParaRPr lang="ru-RU" sz="24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indent="270510" algn="ctr">
                        <a:lnSpc>
                          <a:spcPct val="115000"/>
                        </a:lnSpc>
                        <a:spcAft>
                          <a:spcPts val="0"/>
                        </a:spcAft>
                        <a:tabLst>
                          <a:tab pos="523875" algn="l"/>
                        </a:tabLst>
                      </a:pPr>
                      <a:r>
                        <a:rPr lang="en-US" sz="2400" dirty="0">
                          <a:effectLst/>
                        </a:rPr>
                        <a:t> </a:t>
                      </a:r>
                      <a:endParaRPr lang="ru-RU" sz="2400" dirty="0">
                        <a:effectLst/>
                      </a:endParaRPr>
                    </a:p>
                    <a:p>
                      <a:pPr algn="ctr">
                        <a:lnSpc>
                          <a:spcPct val="115000"/>
                        </a:lnSpc>
                        <a:spcAft>
                          <a:spcPts val="0"/>
                        </a:spcAft>
                        <a:tabLst>
                          <a:tab pos="523875" algn="l"/>
                        </a:tabLst>
                      </a:pPr>
                      <a:r>
                        <a:rPr lang="en-US" sz="2400" dirty="0">
                          <a:effectLst/>
                        </a:rPr>
                        <a:t>70</a:t>
                      </a:r>
                      <a:endParaRPr lang="ru-RU" sz="24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indent="270510" algn="ctr">
                        <a:lnSpc>
                          <a:spcPct val="115000"/>
                        </a:lnSpc>
                        <a:spcAft>
                          <a:spcPts val="0"/>
                        </a:spcAft>
                        <a:tabLst>
                          <a:tab pos="523875" algn="l"/>
                        </a:tabLst>
                      </a:pPr>
                      <a:r>
                        <a:rPr lang="en-US" sz="2400" dirty="0">
                          <a:effectLst/>
                        </a:rPr>
                        <a:t> </a:t>
                      </a:r>
                      <a:endParaRPr lang="ru-RU" sz="2400" dirty="0">
                        <a:effectLst/>
                      </a:endParaRPr>
                    </a:p>
                    <a:p>
                      <a:pPr algn="ctr">
                        <a:lnSpc>
                          <a:spcPct val="115000"/>
                        </a:lnSpc>
                        <a:spcAft>
                          <a:spcPts val="0"/>
                        </a:spcAft>
                        <a:tabLst>
                          <a:tab pos="523875" algn="l"/>
                        </a:tabLst>
                      </a:pPr>
                      <a:r>
                        <a:rPr lang="en-US" sz="2400" dirty="0">
                          <a:effectLst/>
                        </a:rPr>
                        <a:t>75</a:t>
                      </a:r>
                      <a:endParaRPr lang="ru-RU" sz="24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Объект 2"/>
          <p:cNvSpPr>
            <a:spLocks noGrp="1"/>
          </p:cNvSpPr>
          <p:nvPr>
            <p:ph idx="1"/>
          </p:nvPr>
        </p:nvSpPr>
        <p:spPr>
          <a:xfrm>
            <a:off x="838200" y="377825"/>
            <a:ext cx="10515600" cy="5799138"/>
          </a:xfrm>
        </p:spPr>
        <p:txBody>
          <a:bodyPr>
            <a:normAutofit/>
          </a:bodyPr>
          <a:lstStyle/>
          <a:p>
            <a:r>
              <a:rPr lang="kk-KZ" smtClean="0"/>
              <a:t>Температура 20</a:t>
            </a:r>
            <a:r>
              <a:rPr lang="kk-KZ" baseline="30000" smtClean="0"/>
              <a:t>0</a:t>
            </a:r>
            <a:r>
              <a:rPr lang="kk-KZ" smtClean="0"/>
              <a:t>С-ден 40-50</a:t>
            </a:r>
            <a:r>
              <a:rPr lang="kk-KZ" baseline="30000" smtClean="0"/>
              <a:t>0</a:t>
            </a:r>
            <a:r>
              <a:rPr lang="kk-KZ" smtClean="0"/>
              <a:t>С дейiн өскенде көбiк көлемiнiң артуы көпiршiктердiң iшiндегi қысымның жоғарылауына, БАЗ ерiгiштiгiнiң артуына, беттiк керiлу күшiнiң төмендеуiне, т.б. байланысты. Жоғары температурада көбiк түзу қасиетiнiң төмендеуi көбiк қабықшаларының берiктiгiнiң әлсiреуiмен байланысты.</a:t>
            </a:r>
            <a:endParaRPr lang="ru-RU" smtClean="0"/>
          </a:p>
          <a:p>
            <a:r>
              <a:rPr lang="kk-KZ" smtClean="0"/>
              <a:t>Ионсыз БАЗ үшiн ылайлану нүктесi белгiлi температураға сәйкес келедi. Бұндай ерiтiндiлердiң көбiк түзу қасиетi ылайлану нүктесiне жеткенде белгiлi мәнге дейiн күрт төмендеп, осыдан кейiн температура одан ары жоғарылағанда тұрақтанып қалады. Ерiтiндiлердiң ылайлану температурасы БАЗ-дың химиялық құрылысына байланысты, ал бұл процесс қосылыстың температурасы аpтқан сайын БАЗ-дың ерiгiштiгiнiң артуына негiзделген.</a:t>
            </a:r>
            <a:endParaRPr lang="ru-RU" smtClean="0"/>
          </a:p>
          <a:p>
            <a:endParaRPr lang="ru-RU"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Объект 2"/>
          <p:cNvSpPr>
            <a:spLocks noGrp="1"/>
          </p:cNvSpPr>
          <p:nvPr>
            <p:ph idx="1"/>
          </p:nvPr>
        </p:nvSpPr>
        <p:spPr>
          <a:xfrm>
            <a:off x="838200" y="331790"/>
            <a:ext cx="10515600" cy="5845175"/>
          </a:xfrm>
        </p:spPr>
        <p:txBody>
          <a:bodyPr>
            <a:normAutofit/>
          </a:bodyPr>
          <a:lstStyle/>
          <a:p>
            <a:r>
              <a:rPr lang="kk-KZ" smtClean="0"/>
              <a:t>Температура жоғарылағанда БАЗ-дың адсорбциялануы нашарлайды да, көбiкiң тұрақтылығы төмендейдi, бiрақ онымен бiрге көбiк түзушінің epiгiштiгi жақсарады да тұрақтылығы арттырады. Температура жоғарылағанда адсорбцияланған молекулалардың жылулық қозғалыстары артып, көбiк түзуші молекулалардан тұратын беттiк қабаттың механикалық бepiкiгi әлсiрейдi және көбiк түзушінің ерiтiндiсiнiң тұтқырлығы төмендеп, осының салдарынан көбiктен сұйықтың бөлiну жылдамдығы артады, сол сияқты көбiк түзушінің полярлы топтарының гидраттану жағдайлары да өзгередi. Температура артқанда гидратты қабаттардың тұрақтылығы төмендеп, көбіктің тұрақтылығының нашарлауына әкелiп соғады.</a:t>
            </a:r>
            <a:endParaRPr lang="ru-RU" smtClean="0"/>
          </a:p>
          <a:p>
            <a:endParaRPr lang="ru-RU"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Объект 2"/>
          <p:cNvSpPr>
            <a:spLocks noGrp="1"/>
          </p:cNvSpPr>
          <p:nvPr>
            <p:ph idx="1"/>
          </p:nvPr>
        </p:nvSpPr>
        <p:spPr>
          <a:xfrm>
            <a:off x="838200" y="646113"/>
            <a:ext cx="10515600" cy="5530850"/>
          </a:xfrm>
        </p:spPr>
        <p:txBody>
          <a:bodyPr/>
          <a:lstStyle/>
          <a:p>
            <a:r>
              <a:rPr lang="kk-KZ" smtClean="0"/>
              <a:t>Барлық негізгі көбіктің қасиеттері біріншіден оларды алу кезінде қолданылатың заттардың түріне байланысты. Көбіктүзгіштер көбінесе беттік-активті заттар (БАЗ) болады.</a:t>
            </a:r>
            <a:endParaRPr lang="ru-RU" smtClean="0"/>
          </a:p>
          <a:p>
            <a:r>
              <a:rPr lang="kk-KZ" smtClean="0"/>
              <a:t>БАЗ-дар сүйықтықтарда еріген кезде олардың артық (еркін) энергиясын, яғни сүйықтық­ауа шегарасындағы беттік керілісті төмендетеді.</a:t>
            </a:r>
            <a:endParaRPr lang="ru-RU" smtClean="0"/>
          </a:p>
          <a:p>
            <a:r>
              <a:rPr lang="kk-KZ" smtClean="0"/>
              <a:t>БАЗ молекулалары полярлы және полярсыз топтардан тұрады. Полярлы топтар: -OH, -СООН, -NH</a:t>
            </a:r>
            <a:r>
              <a:rPr lang="kk-KZ" baseline="-25000" smtClean="0"/>
              <a:t>2</a:t>
            </a:r>
            <a:r>
              <a:rPr lang="kk-KZ" smtClean="0"/>
              <a:t>, -SO</a:t>
            </a:r>
            <a:r>
              <a:rPr lang="kk-KZ" baseline="-25000" smtClean="0"/>
              <a:t>3</a:t>
            </a:r>
            <a:r>
              <a:rPr lang="kk-KZ" smtClean="0"/>
              <a:t>H және т.б., ал полярсыз – ол көмірсутекті тізбектер: тікелей, таралған, циклтәрізді және т.б. БАЗ молекулаларын фазааралық бөлу беттерінде және ерітіндідегі қасиеттері олардың дифильді құрылымына байланысты.  </a:t>
            </a:r>
            <a:endParaRPr lang="ru-RU" smtClean="0"/>
          </a:p>
          <a:p>
            <a:endParaRPr lang="ru-RU"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dirty="0" smtClean="0"/>
              <a:t>Ортаның рН-ның әсерi</a:t>
            </a:r>
            <a:endParaRPr lang="ru-RU" dirty="0"/>
          </a:p>
        </p:txBody>
      </p:sp>
      <p:sp>
        <p:nvSpPr>
          <p:cNvPr id="3" name="Содержимое 2"/>
          <p:cNvSpPr>
            <a:spLocks noGrp="1"/>
          </p:cNvSpPr>
          <p:nvPr>
            <p:ph idx="1"/>
          </p:nvPr>
        </p:nvSpPr>
        <p:spPr/>
        <p:txBody>
          <a:bodyPr/>
          <a:lstStyle/>
          <a:p>
            <a:r>
              <a:rPr lang="kk-KZ" sz="1600" dirty="0" smtClean="0"/>
              <a:t>Май </a:t>
            </a:r>
            <a:r>
              <a:rPr lang="kk-KZ" sz="1600" dirty="0" smtClean="0"/>
              <a:t>қышқылдары қышқылдық ортада көбік түзбейді және олардың ең жоғарғы көбік түзуі рН=8-9 шамасына сәкес келеді. Осы жағдайда оның молекуласы бір молекулаға келетін ең үлкен ауданды алады. Сол сияқты, қаныққан май қышқылдарының натрий тұздарының, мысалы, натий лауреаты үшін рН-тың қолайлы мөлшері 7 болса, натрий пальмитаты үшін 10 екендігі анықталған. Бұдан, қаныққан май қышқылдарының натрий тұздарының гидрофобты тізбегінің ұзаруымен көбіктүзгіштіктің максимумы сілтілік ортаға қарай жылжитындығын көруге болады.</a:t>
            </a:r>
            <a:endParaRPr lang="ru-RU" sz="1600" dirty="0" smtClean="0"/>
          </a:p>
          <a:p>
            <a:r>
              <a:rPr lang="kk-KZ" sz="1600" dirty="0" smtClean="0"/>
              <a:t>Ортаның рH 8 болғанда декан қышқылы көбiк түзбейдi, бұл қышқыл ерiтiндiлерiнiң көбiк түзу қacиeтi рН 9 шамасында. Бұл жағдайда май қышқылы молекулалары ең үлкен ауданды алады. Қаныққан май қышқылдарының натрий тұздары гомологтық қатарында гидрофобтық тiзбектiң ұзындығы артқан сайын көбiк түзу дәрежесiнiң максимумы сiлтiлiк оpтаға қарай жылжиды: натрий лауреаты үшiн рН-тың қолайлы мөлшерi 7 болса, натрий пальмитаты үшiн рН 10.</a:t>
            </a:r>
            <a:endParaRPr lang="ru-RU" sz="1600" dirty="0" smtClean="0"/>
          </a:p>
          <a:p>
            <a:r>
              <a:rPr lang="kk-KZ" sz="1600" dirty="0" smtClean="0"/>
              <a:t>Белоктың ерiтiндiлерiнiң көбiк түзу қасиетi әдетте, изоэлектрлiк нүктеде ең жоғарғы деңгейiне жетедi. Мысалы, желатина мен лактальбумин ерiтiндiлерi рН 4,5 мәнiнде ең жоғарғы көбiк түзу қасиетiне ие болады.</a:t>
            </a:r>
            <a:endParaRPr lang="ru-RU" sz="1600" dirty="0" smtClean="0"/>
          </a:p>
          <a:p>
            <a:r>
              <a:rPr lang="kk-KZ" sz="1600" dirty="0" smtClean="0"/>
              <a:t>Көбіктің тұрақтылығына ортаның рН-ның мәнi де әсер етедi. Қышқылдық ортада БАЗ ерiтiндiлерiнен алынған көбіктің тұрақтылығы бiршама жақсарады, ал сiлтiлiк ортада нашарлайды. Көмiрсутек тiзбегi қысқа БАЗ-дар үшiн қышқылдық ортада көбіктің тұрақтылығы төмендеп, ал сiлтiлiк ортада жоғарылайды. Бұл БАЗ-дың адсорбциялануы мен мицеллалар түзiлу арасындағы тепе-теңдiктi белгiлi бiр бағытқа ығыстыратын молекулалардың гидрофильдi және гидрофобты бөлiктерiнiң өзара әсерiне сутек және гидроксил иондарының ықпал етуiнен жүредi.</a:t>
            </a:r>
            <a:endParaRPr lang="ru-RU" sz="16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b="1" dirty="0" smtClean="0"/>
              <a:t/>
            </a:r>
            <a:br>
              <a:rPr lang="en-US" b="1" dirty="0" smtClean="0"/>
            </a:br>
            <a:r>
              <a:rPr lang="kk-KZ" b="1" dirty="0" smtClean="0"/>
              <a:t> </a:t>
            </a:r>
            <a:r>
              <a:rPr lang="kk-KZ" b="1" dirty="0" smtClean="0"/>
              <a:t>Бейорганикалық электролиттердің әсерi</a:t>
            </a:r>
            <a:r>
              <a:rPr lang="ru-RU" dirty="0" smtClean="0"/>
              <a:t/>
            </a:r>
            <a:br>
              <a:rPr lang="ru-RU" dirty="0" smtClean="0"/>
            </a:br>
            <a:endParaRPr lang="ru-RU" dirty="0"/>
          </a:p>
        </p:txBody>
      </p:sp>
      <p:sp>
        <p:nvSpPr>
          <p:cNvPr id="3" name="Содержимое 2"/>
          <p:cNvSpPr>
            <a:spLocks noGrp="1"/>
          </p:cNvSpPr>
          <p:nvPr>
            <p:ph idx="1"/>
          </p:nvPr>
        </p:nvSpPr>
        <p:spPr/>
        <p:txBody>
          <a:bodyPr/>
          <a:lstStyle/>
          <a:p>
            <a:r>
              <a:rPr lang="kk-KZ" sz="2000" dirty="0" smtClean="0"/>
              <a:t>Көбіктердің құрамына әр түрлі бейорганикалық электролиттерді қосу көбіктің тұрақтылығын және көбіктің жалпы көлемін арттырады. Мысалы, калийдің, натрийдің хлоридтері, фосфаттары және т.с.с. бейорганикалық электролиттер. Алайда, электролиттердің мөлшері шамадан тыс артып кетсе, ол кері әсерін тигізеді.</a:t>
            </a:r>
            <a:endParaRPr lang="ru-RU" sz="2000" dirty="0" smtClean="0"/>
          </a:p>
          <a:p>
            <a:r>
              <a:rPr lang="kk-KZ" sz="2000" dirty="0" smtClean="0"/>
              <a:t>Карбон қышқылдарының натрий тұздарының сулы ерітінділерінің көбіктүзгіштігіне натрий, калий, кальций, магний және алюминий тұздарының әсері зерттелген. Электролиттердің аз мөлшерінде көбіктүзгіштіктің артуы  газ-сұйықтық шекарасында тұрақты, қалың адсорбциялық сольваттық қабаттың түзілуімен түсіндіріледі. Электролиттің мөлшерін арттыра бергенде негізгі көбіктүзгіш БАЗ тұздардың әсерінен ерігіштігі кеміп, концентрациясы азаятындықтан көбіктүзгіштік төмендейді. </a:t>
            </a:r>
            <a:endParaRPr lang="ru-RU" sz="2000" dirty="0" smtClean="0"/>
          </a:p>
          <a:p>
            <a:r>
              <a:rPr lang="kk-KZ" sz="2000" dirty="0" smtClean="0"/>
              <a:t>Полиамфолит ерiтiндiлеріне электролиттер қосқанда изоэлектрлiк нүкте жылжиды, онымен бiрге көбiк түзудiң жоғарғы мәнi де жылжиды.</a:t>
            </a:r>
            <a:endParaRPr lang="ru-RU" sz="2000" dirty="0" smtClean="0"/>
          </a:p>
          <a:p>
            <a:endParaRPr lang="ru-RU"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dirty="0" smtClean="0"/>
              <a:t>Қатты заттардың қоспасының әсерi</a:t>
            </a:r>
            <a:r>
              <a:rPr lang="ru-RU" dirty="0" smtClean="0"/>
              <a:t/>
            </a:r>
            <a:br>
              <a:rPr lang="ru-RU" dirty="0" smtClean="0"/>
            </a:br>
            <a:endParaRPr lang="ru-RU" dirty="0"/>
          </a:p>
        </p:txBody>
      </p:sp>
      <p:sp>
        <p:nvSpPr>
          <p:cNvPr id="3" name="Содержимое 2"/>
          <p:cNvSpPr>
            <a:spLocks noGrp="1"/>
          </p:cNvSpPr>
          <p:nvPr>
            <p:ph idx="1"/>
          </p:nvPr>
        </p:nvSpPr>
        <p:spPr>
          <a:xfrm>
            <a:off x="793376" y="1260848"/>
            <a:ext cx="10515600" cy="5247527"/>
          </a:xfrm>
        </p:spPr>
        <p:txBody>
          <a:bodyPr/>
          <a:lstStyle/>
          <a:p>
            <a:r>
              <a:rPr lang="kk-KZ" sz="1800" dirty="0" smtClean="0"/>
              <a:t>Қолданыста көбіктер басқа да заттармен әрекеттесуі мүмкін, мысалы, флотациялау кезінде, газдарды тазалауда, шаңды басу кезінде, өрт сөндіруде және т.б. жерлерде. </a:t>
            </a:r>
            <a:endParaRPr lang="ru-RU" sz="1800" dirty="0" smtClean="0"/>
          </a:p>
          <a:p>
            <a:r>
              <a:rPr lang="kk-KZ" sz="1800" dirty="0" smtClean="0"/>
              <a:t>Қатты фазаның көбік тұрақтылығына әсер етуі көбіктүзгіштің коцентрациясына байланысты болады. Егер көбіктүзгіштің ерітіндідегі мөлшері аз болса (шамамен 0,1%), онда қатты фазаны енгізу көбік тұрақтылығын, сонымен бірге сұйықтың ағу жылдамдығын өсіреді. Ал көбіктүзгіштің концентрациясы жоғары болғанда (1%) қатты фазаның әсері елеусіз болады. Оның себебі көбіктүзгіштің көп мөлшері қатты фаза бетіне адсорбцияланып кетеді де, жалпы ерітіндідегі мөлшері азаяды. Осыдан, ерітіндінің беттік керілуі жоғарылап, көбіктегі сұйықтың ағуы артады. Осындай үш фазалы көбіктердің тұрақтылығының артуы және сұйықтың ағу жылдамдығының төмендеуі Плато-Гиббс каналдарының жіңішкеруінің және каналдардың қатты фазаның бұлшектерімен бітелуінің нәтижесінде болады.</a:t>
            </a:r>
            <a:endParaRPr lang="ru-RU" sz="1800" dirty="0" smtClean="0"/>
          </a:p>
          <a:p>
            <a:r>
              <a:rPr lang="kk-KZ" sz="1800" dirty="0" smtClean="0"/>
              <a:t>Практикада көбiктер түрлiше қатты майда дисперсиялы заттармен әрекеттеседi. Бұл флотация, газдардан тазарту, т.б. процестер кезiнде байқалады. Қатты фазаның көбiк тұрақтылығына әcepi көбiк түзушінің концентрациясына байланысты. Көбiк түзушінің концентрациясы аз (0,1%) болса қатты фазалы заттар қосқанда сұйықтардың ағу жылдамдығының төмендеуiне байланысты, көбіктің тұрақтылығы да жоғарылайды. Көбiк түзушінің жоғары концентрациясында (1%) қатты фазаның әcepi нашарлайды. БАЗ концентрациясы төмен болғанда оның көп бөлiгi қатты фаза бөлшектерiнiң бетiнде адсорбцияланады, нәтижесiнде ерiтiндiдегi БАЗ концентрациясы төмендейдi де, сұйықтың көбiктен бөлiнуiн жылдамдататын беттiк тартылыс күшi артады. Үш фазалы көбіктің тұрақтылығының артуы және ерiтiндiден ағу жылдамдығының төмендеуi Плато-Гиббс каналының қатты бөлшектермен толуына байланысты.</a:t>
            </a:r>
            <a:endParaRPr lang="ru-RU" sz="1800" dirty="0" smtClean="0"/>
          </a:p>
          <a:p>
            <a:endParaRPr lang="ru-RU" sz="1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dirty="0" smtClean="0"/>
              <a:t>Көбіктің тұрақтылығына газды фазаның табиғатының әсерi</a:t>
            </a:r>
            <a:endParaRPr lang="ru-RU" dirty="0"/>
          </a:p>
        </p:txBody>
      </p:sp>
      <p:sp>
        <p:nvSpPr>
          <p:cNvPr id="3" name="Содержимое 2"/>
          <p:cNvSpPr>
            <a:spLocks noGrp="1"/>
          </p:cNvSpPr>
          <p:nvPr>
            <p:ph idx="1"/>
          </p:nvPr>
        </p:nvSpPr>
        <p:spPr/>
        <p:txBody>
          <a:bodyPr/>
          <a:lstStyle/>
          <a:p>
            <a:r>
              <a:rPr lang="kk-KZ" dirty="0" smtClean="0"/>
              <a:t>Көбіктің тұрақтылығына белгiлi мөлшерде газды фазаның табиғаты да әсер етедi. Егер көбiк сутек пен аргон газдарынан алынса, онда олардың көбiк бағаналарының бұзылу жылдамдығының ондаған есе, не одан да көп айырмашылықтары болуы мүмкiн. Бөл газдардың салыстырмалы тығыздықтарының және сұйық қабаттарындағы молекулалардың диффузия коэффициентiнiң түрлiше болуына байланысты; сутектен алынған көбiкке қарағанда аргоннан алынған көбiк анағұрлым тұрақты болады.</a:t>
            </a:r>
            <a:endParaRPr lang="ru-RU" dirty="0" smtClean="0"/>
          </a:p>
          <a:p>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sz="2400" b="1" dirty="0" smtClean="0"/>
              <a:t>Көбік тұрақтылығын арттырудағы БАЗ-полимер композицияларының </a:t>
            </a:r>
            <a:r>
              <a:rPr lang="kk-KZ" sz="2400" b="1" dirty="0" smtClean="0"/>
              <a:t>рөлі</a:t>
            </a:r>
            <a:endParaRPr lang="ru-RU" sz="2400" dirty="0"/>
          </a:p>
        </p:txBody>
      </p:sp>
      <p:sp>
        <p:nvSpPr>
          <p:cNvPr id="3" name="Содержимое 2"/>
          <p:cNvSpPr>
            <a:spLocks noGrp="1"/>
          </p:cNvSpPr>
          <p:nvPr>
            <p:ph idx="1"/>
          </p:nvPr>
        </p:nvSpPr>
        <p:spPr>
          <a:xfrm>
            <a:off x="793376" y="1431177"/>
            <a:ext cx="10515600" cy="4449669"/>
          </a:xfrm>
        </p:spPr>
        <p:txBody>
          <a:bodyPr/>
          <a:lstStyle/>
          <a:p>
            <a:r>
              <a:rPr lang="kk-KZ" sz="1600" dirty="0" smtClean="0"/>
              <a:t>Негізгі </a:t>
            </a:r>
            <a:r>
              <a:rPr lang="kk-KZ" sz="1600" dirty="0" smtClean="0"/>
              <a:t>көбіктүзуші БАЗ-ға жоғарымолекулалық қосылысты тұрақтандырушы компонент ретінде қосқанда тұтқырлығы жоғары, төзімді </a:t>
            </a:r>
            <a:r>
              <a:rPr lang="kk-KZ" sz="1600" dirty="0" smtClean="0"/>
              <a:t>адсорбциялық </a:t>
            </a:r>
            <a:r>
              <a:rPr lang="kk-KZ" sz="1600" dirty="0" smtClean="0"/>
              <a:t>қабаттар түзіледі де, көбікті бұзылудан қорғайды. Бұл заттар ерітіндінің тұтқырлығын арттырып, сұйықтың көбіктен ағуын бәсеңдетеді, сонымен қатар олар БАЗ ерітіндісінің МТКК мәнін едәуір </a:t>
            </a:r>
            <a:r>
              <a:rPr lang="kk-KZ" sz="1600" dirty="0" smtClean="0"/>
              <a:t>төмендетеді.</a:t>
            </a:r>
            <a:endParaRPr lang="ru-RU" sz="1600" dirty="0" smtClean="0"/>
          </a:p>
          <a:p>
            <a:r>
              <a:rPr lang="kk-KZ" sz="1600" dirty="0" smtClean="0"/>
              <a:t>Көбiктi тұрақтандыру үшiн ерiтiндiге стабилизаторлар: карбоксиметилцеллюлоза, полиакриламид, поливинил спиртi, т.б. қосады. Бұл заттар көбіктің көпiршiктерiнiң арасындағы сұйық (дисперстiк орта) қабаттардың тұтқырлығын арттырып, сұйықтың көбiктен бөлiнуiн баяулатады.</a:t>
            </a:r>
            <a:endParaRPr lang="ru-RU" sz="1600" dirty="0" smtClean="0"/>
          </a:p>
          <a:p>
            <a:r>
              <a:rPr lang="kk-KZ" sz="1600" dirty="0" smtClean="0"/>
              <a:t>Стабилизаторлар БАЗ ерiтiндiлерiнiң МТКК бiршама төмендетедi. Әсiресе молекуласында су молекулаларымен сутектiк байланыстар түзетiн (-ОН, -NH</a:t>
            </a:r>
            <a:r>
              <a:rPr lang="kk-KZ" sz="1600" baseline="-25000" dirty="0" smtClean="0"/>
              <a:t>2</a:t>
            </a:r>
            <a:r>
              <a:rPr lang="kk-KZ" sz="1600" dirty="0" smtClean="0"/>
              <a:t>, =NH, т.б.) тармақталған тiзбектер мен полярлы топтар бар стабилизаторлар өте тиiмдi болып саналады. Егер ерiтiндiде түрлiше БАЗ болса, көбiк тұрақтылығының өсуi ионсыз стабилизатор мен карбоксил топтары бар анионды БАЗ молекулаларынан тұратын аралас мицеллалардың түзiлуiне байланысты болады.</a:t>
            </a:r>
            <a:endParaRPr lang="ru-RU" sz="1600" dirty="0" smtClean="0"/>
          </a:p>
          <a:p>
            <a:r>
              <a:rPr lang="kk-KZ" sz="1600" dirty="0" smtClean="0"/>
              <a:t>Карбоксиметилцеллюлозаның (КМЦ) синтетикалық заттардың көбіктүзгіштігін жоғары температурада өсіретіндігі анықталынған. КМЦ-ны қосқанда ерітіндінің тұтқырлығы артып, көбіктің тұрақтылығы өседі. Синтетикалық жуғыш заттардың түріне, құрамында басқа қоспалардың болуына, олардың концетрациясына және қолданылу аймағына қарай КМЦ-ның оптимальді әсері 0,2-0,75 %  </a:t>
            </a:r>
            <a:r>
              <a:rPr lang="kk-KZ" sz="1600" dirty="0" smtClean="0"/>
              <a:t>концентрациялар </a:t>
            </a:r>
            <a:r>
              <a:rPr lang="kk-KZ" sz="1600" dirty="0" smtClean="0"/>
              <a:t>аралығында байқалады.</a:t>
            </a:r>
            <a:endParaRPr lang="ru-RU" sz="1600" dirty="0" smtClean="0"/>
          </a:p>
          <a:p>
            <a:r>
              <a:rPr lang="kk-KZ" sz="1600" dirty="0" smtClean="0"/>
              <a:t>Карбоксиметилцеллюлозаның тұздарының көбік тұрақтылығын да арттыратындығы мәлім. Осы5ан орай натрий карбоксиметилцеллюлозасы (NaКМЦ) натрий додецилсульфаты (ДДСNa) қоспаларының көбік түзгіштік қасиеті зерттелген. Көбіктің жоғары тұрақтылығын қамтамасыздандыратын компоненттердің оптималдық қатынастары табылған. Көбіктің тұрақтылығының артуымен жүретін процесстер, беттік керілудің төмендеуі, оптикалық тығыздық пен келтірілген тұтқырлықтың өзгерістері ДДСNa-NaКМЦ қоспаларының гидрофобты әрекеттесулер арқылы ассоциаттардың түзілуімен түсіндіріледі.</a:t>
            </a:r>
            <a:endParaRPr lang="ru-RU" sz="1600" dirty="0" smtClean="0"/>
          </a:p>
          <a:p>
            <a:endParaRPr lang="ru-RU"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88950"/>
            <a:ext cx="10515600" cy="5688013"/>
          </a:xfrm>
        </p:spPr>
        <p:txBody>
          <a:bodyPr rtlCol="0">
            <a:normAutofit lnSpcReduction="10000"/>
          </a:bodyPr>
          <a:lstStyle/>
          <a:p>
            <a:pPr fontAlgn="auto">
              <a:spcAft>
                <a:spcPts val="0"/>
              </a:spcAft>
              <a:buFont typeface="Arial" panose="020B0604020202020204" pitchFamily="34" charset="0"/>
              <a:buChar char="•"/>
              <a:defRPr/>
            </a:pPr>
            <a:r>
              <a:rPr lang="kk-KZ" dirty="0"/>
              <a:t>Таза судың беттегі молекулалары көлемдегі молекулалармен салыстырғанда ерекше қасиеттерге тән. Ол жанасушы фазалардың құрамдары мен құрылымдары әртүрлі болуына және олардың көлемдеріндегі молекулалық әрекеттесулердің ерекшелігіне байланысты. Фазааралық бөлу бетіндегі молекулааралық әрекеттесу күштері әрқашан компенсацияланбаған, нәтижесінде осы беткі молекулалардың беттік энергияның артық қоры пайда болады. Сондықтан таза суда көбік түзілмеді, ойткені ондай болса артық потенциалдық энергиясы күрт оседі. Ол термодинамикалық жағынан қолайсыз.</a:t>
            </a:r>
            <a:endParaRPr lang="ru-RU" dirty="0"/>
          </a:p>
          <a:p>
            <a:pPr fontAlgn="auto">
              <a:spcAft>
                <a:spcPts val="0"/>
              </a:spcAft>
              <a:buFont typeface="Arial" panose="020B0604020202020204" pitchFamily="34" charset="0"/>
              <a:buChar char="•"/>
              <a:defRPr/>
            </a:pPr>
            <a:r>
              <a:rPr lang="kk-KZ" dirty="0"/>
              <a:t>Табиғатта әр жүйе өзінін потенциалдық энергиясының қорын азайтуға ұмтылады. Әр өздігінен жүретін процесс осы қордың төмендеуіне әкеледі. Суда түзілген газ көпіршігі газды және сулы фазалардың тығыздықтарының айырмашылығы күрт болғандықтан судын бетіне шығып, артық энергияның әсерінен бұзылады.</a:t>
            </a:r>
            <a:endParaRPr lang="ru-RU" dirty="0"/>
          </a:p>
          <a:p>
            <a:pPr fontAlgn="auto">
              <a:spcAft>
                <a:spcPts val="0"/>
              </a:spcAft>
              <a:buFont typeface="Arial" panose="020B0604020202020204" pitchFamily="34" charset="0"/>
              <a:buChar char="•"/>
              <a:defRPr/>
            </a:pP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Объект 2"/>
          <p:cNvSpPr>
            <a:spLocks noGrp="1"/>
          </p:cNvSpPr>
          <p:nvPr>
            <p:ph idx="1"/>
          </p:nvPr>
        </p:nvSpPr>
        <p:spPr>
          <a:xfrm>
            <a:off x="838200" y="473075"/>
            <a:ext cx="10515600" cy="5703888"/>
          </a:xfrm>
        </p:spPr>
        <p:txBody>
          <a:bodyPr/>
          <a:lstStyle/>
          <a:p>
            <a:r>
              <a:rPr lang="kk-KZ" smtClean="0"/>
              <a:t>Көпіршіктің омірін ұзарту үшін оны алуда тұтқырлығы жоғары және аққыштығы төмен сұйықтықпен қолдану керек. Тұтқырлығы неғұрлым жоғары болған сайын, соғұрлым тұрақтылығы жоғары қабыршақтарды алуға болады. Бірақ, өте тұтқыр сүйықтықтан қабыршақты алуға қыйін. Шыны жасайтын өндірістерде шыныүрлегіштер алдымен шыныны жоғары температурада қыздырып, жұмысартып, ұлкен көпіршік (пузырь) тәрізді бүймдар алады. Сонан кейін ол бүйымларды суытады. Онда шынының тұтқырлығы күрт өседі (жүздеген миллион рет есе), ал алынған көпіршік (пузырь) тұрақтанады.</a:t>
            </a:r>
            <a:endParaRPr lang="ru-RU" smtClean="0"/>
          </a:p>
          <a:p>
            <a:endParaRPr lang="ru-RU"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09575"/>
            <a:ext cx="10515600" cy="5943600"/>
          </a:xfrm>
        </p:spPr>
        <p:txBody>
          <a:bodyPr rtlCol="0">
            <a:normAutofit lnSpcReduction="10000"/>
          </a:bodyPr>
          <a:lstStyle/>
          <a:p>
            <a:pPr fontAlgn="auto">
              <a:spcAft>
                <a:spcPts val="0"/>
              </a:spcAft>
              <a:buFont typeface="Arial" panose="020B0604020202020204" pitchFamily="34" charset="0"/>
              <a:buChar char="•"/>
              <a:defRPr/>
            </a:pPr>
            <a:r>
              <a:rPr lang="kk-KZ" dirty="0"/>
              <a:t>Үлкен бетке ие болатын бір компонентті жүйе үшін Гиббс энергиясының өзгерісі мына теңдеумен анықталады:</a:t>
            </a:r>
            <a:endParaRPr lang="ru-RU" dirty="0"/>
          </a:p>
          <a:p>
            <a:pPr fontAlgn="auto">
              <a:spcAft>
                <a:spcPts val="0"/>
              </a:spcAft>
              <a:buFont typeface="Arial" panose="020B0604020202020204" pitchFamily="34" charset="0"/>
              <a:buChar char="•"/>
              <a:defRPr/>
            </a:pPr>
            <a:r>
              <a:rPr lang="kk-KZ" i="1" dirty="0" smtClean="0"/>
              <a:t>dG=Vdp-SdT-</a:t>
            </a:r>
            <a:r>
              <a:rPr lang="en-US" i="1" dirty="0"/>
              <a:t>σ</a:t>
            </a:r>
            <a:r>
              <a:rPr lang="kk-KZ" i="1" dirty="0" smtClean="0"/>
              <a:t>dA</a:t>
            </a:r>
            <a:endParaRPr lang="en-US" i="1" dirty="0" smtClean="0"/>
          </a:p>
          <a:p>
            <a:pPr fontAlgn="auto">
              <a:spcAft>
                <a:spcPts val="0"/>
              </a:spcAft>
              <a:buFont typeface="Arial" panose="020B0604020202020204" pitchFamily="34" charset="0"/>
              <a:buChar char="•"/>
              <a:defRPr/>
            </a:pPr>
            <a:r>
              <a:rPr lang="kk-KZ" dirty="0"/>
              <a:t>мұндағы, </a:t>
            </a:r>
            <a:r>
              <a:rPr lang="kk-KZ" i="1" dirty="0"/>
              <a:t>V </a:t>
            </a:r>
            <a:r>
              <a:rPr lang="kk-KZ" dirty="0"/>
              <a:t>- жүйенің көлемі; </a:t>
            </a:r>
            <a:r>
              <a:rPr lang="kk-KZ" i="1" dirty="0"/>
              <a:t>p </a:t>
            </a:r>
            <a:r>
              <a:rPr lang="kk-KZ" dirty="0"/>
              <a:t>- қысым; </a:t>
            </a:r>
            <a:r>
              <a:rPr lang="kk-KZ" i="1" dirty="0"/>
              <a:t>S </a:t>
            </a:r>
            <a:r>
              <a:rPr lang="kk-KZ" dirty="0"/>
              <a:t>- энтропия; </a:t>
            </a:r>
            <a:r>
              <a:rPr lang="en-US" i="1" dirty="0"/>
              <a:t>σ </a:t>
            </a:r>
            <a:r>
              <a:rPr lang="kk-KZ" dirty="0"/>
              <a:t>- беттік керілу; </a:t>
            </a:r>
            <a:r>
              <a:rPr lang="kk-KZ" i="1" dirty="0"/>
              <a:t>A</a:t>
            </a:r>
            <a:r>
              <a:rPr lang="kk-KZ" dirty="0"/>
              <a:t> -жүйенің меншікті беті.</a:t>
            </a:r>
            <a:endParaRPr lang="ru-RU" dirty="0"/>
          </a:p>
          <a:p>
            <a:pPr fontAlgn="auto">
              <a:spcAft>
                <a:spcPts val="0"/>
              </a:spcAft>
              <a:buFont typeface="Arial" panose="020B0604020202020204" pitchFamily="34" charset="0"/>
              <a:buChar char="•"/>
              <a:defRPr/>
            </a:pPr>
            <a:r>
              <a:rPr lang="kk-KZ" dirty="0"/>
              <a:t>Тұрақты қысым мен температурада </a:t>
            </a:r>
            <a:r>
              <a:rPr lang="kk-KZ" dirty="0" smtClean="0"/>
              <a:t>келесі </a:t>
            </a:r>
            <a:r>
              <a:rPr lang="kk-KZ" dirty="0"/>
              <a:t>түрге ие болады</a:t>
            </a:r>
            <a:r>
              <a:rPr lang="kk-KZ" dirty="0" smtClean="0"/>
              <a:t>:</a:t>
            </a:r>
            <a:r>
              <a:rPr lang="en-US" dirty="0" smtClean="0"/>
              <a:t> </a:t>
            </a:r>
            <a:endParaRPr lang="en-US" i="1" dirty="0" smtClean="0"/>
          </a:p>
          <a:p>
            <a:pPr fontAlgn="auto">
              <a:spcAft>
                <a:spcPts val="0"/>
              </a:spcAft>
              <a:buFont typeface="Arial" panose="020B0604020202020204" pitchFamily="34" charset="0"/>
              <a:buChar char="•"/>
              <a:defRPr/>
            </a:pPr>
            <a:r>
              <a:rPr lang="en-US" i="1" dirty="0" smtClean="0"/>
              <a:t>                                                                             </a:t>
            </a:r>
          </a:p>
          <a:p>
            <a:pPr fontAlgn="auto">
              <a:spcAft>
                <a:spcPts val="0"/>
              </a:spcAft>
              <a:buFont typeface="Arial" panose="020B0604020202020204" pitchFamily="34" charset="0"/>
              <a:buChar char="•"/>
              <a:defRPr/>
            </a:pPr>
            <a:r>
              <a:rPr lang="en-US" i="1" dirty="0"/>
              <a:t> </a:t>
            </a:r>
            <a:r>
              <a:rPr lang="en-US" i="1" dirty="0" smtClean="0"/>
              <a:t>                                                                   </a:t>
            </a:r>
            <a:r>
              <a:rPr lang="kk-KZ" i="1" dirty="0" smtClean="0"/>
              <a:t>∆</a:t>
            </a:r>
            <a:r>
              <a:rPr lang="kk-KZ" i="1" dirty="0"/>
              <a:t>G=-</a:t>
            </a:r>
            <a:r>
              <a:rPr lang="en-US" i="1" dirty="0"/>
              <a:t>σ</a:t>
            </a:r>
            <a:r>
              <a:rPr lang="kk-KZ" i="1" dirty="0"/>
              <a:t>∆A </a:t>
            </a:r>
            <a:endParaRPr lang="en-US" i="1" dirty="0" smtClean="0"/>
          </a:p>
          <a:p>
            <a:pPr fontAlgn="auto">
              <a:spcAft>
                <a:spcPts val="0"/>
              </a:spcAft>
              <a:buFont typeface="Arial" panose="020B0604020202020204" pitchFamily="34" charset="0"/>
              <a:buChar char="•"/>
              <a:defRPr/>
            </a:pPr>
            <a:endParaRPr lang="en-US" dirty="0" smtClean="0"/>
          </a:p>
          <a:p>
            <a:pPr fontAlgn="auto">
              <a:spcAft>
                <a:spcPts val="0"/>
              </a:spcAft>
              <a:buFont typeface="Arial" panose="020B0604020202020204" pitchFamily="34" charset="0"/>
              <a:buChar char="•"/>
              <a:defRPr/>
            </a:pPr>
            <a:r>
              <a:rPr lang="kk-KZ" dirty="0" smtClean="0"/>
              <a:t>Гиббс </a:t>
            </a:r>
            <a:r>
              <a:rPr lang="kk-KZ" dirty="0"/>
              <a:t>энергиясының </a:t>
            </a:r>
            <a:r>
              <a:rPr lang="kk-KZ" i="1" dirty="0"/>
              <a:t>∆G</a:t>
            </a:r>
            <a:r>
              <a:rPr lang="kk-KZ" dirty="0"/>
              <a:t> төмендеуі </a:t>
            </a:r>
            <a:r>
              <a:rPr lang="kk-KZ" i="1" dirty="0"/>
              <a:t>∆A</a:t>
            </a:r>
            <a:r>
              <a:rPr lang="kk-KZ" dirty="0"/>
              <a:t> шамасының кішірейуіне байланысты болады, ал бұл көбіктегі көпіршіктердің бұзылуына әкеледі. Сондықтан таза сұйықтардың көбіктері термодинамикалық тұрақсыз болып табылады. </a:t>
            </a:r>
            <a:endParaRPr lang="ru-RU" dirty="0"/>
          </a:p>
          <a:p>
            <a:pPr fontAlgn="auto">
              <a:spcAft>
                <a:spcPts val="0"/>
              </a:spcAft>
              <a:buFont typeface="Arial" panose="020B0604020202020204" pitchFamily="34" charset="0"/>
              <a:buChar char="•"/>
              <a:defRPr/>
            </a:pPr>
            <a:endParaRPr lang="ru-RU" dirty="0"/>
          </a:p>
        </p:txBody>
      </p:sp>
      <p:pic>
        <p:nvPicPr>
          <p:cNvPr id="17410" name="Рисунок 9"/>
          <p:cNvPicPr>
            <a:picLocks noChangeAspect="1"/>
          </p:cNvPicPr>
          <p:nvPr/>
        </p:nvPicPr>
        <p:blipFill>
          <a:blip r:embed="rId2" cstate="print"/>
          <a:srcRect/>
          <a:stretch>
            <a:fillRect/>
          </a:stretch>
        </p:blipFill>
        <p:spPr bwMode="auto">
          <a:xfrm>
            <a:off x="2632075" y="3214688"/>
            <a:ext cx="2297113" cy="1158875"/>
          </a:xfrm>
          <a:prstGeom prst="rect">
            <a:avLst/>
          </a:prstGeom>
          <a:noFill/>
          <a:ln w="9525">
            <a:noFill/>
            <a:miter lim="800000"/>
            <a:headEnd/>
            <a:tailEnd/>
          </a:ln>
        </p:spPr>
      </p:pic>
      <p:sp>
        <p:nvSpPr>
          <p:cNvPr id="17411" name="Прямоугольник 10"/>
          <p:cNvSpPr>
            <a:spLocks noChangeArrowheads="1"/>
          </p:cNvSpPr>
          <p:nvPr/>
        </p:nvSpPr>
        <p:spPr bwMode="auto">
          <a:xfrm>
            <a:off x="5162550" y="3532188"/>
            <a:ext cx="1252538" cy="523875"/>
          </a:xfrm>
          <a:prstGeom prst="rect">
            <a:avLst/>
          </a:prstGeom>
          <a:noFill/>
          <a:ln w="9525">
            <a:noFill/>
            <a:miter lim="800000"/>
            <a:headEnd/>
            <a:tailEnd/>
          </a:ln>
        </p:spPr>
        <p:txBody>
          <a:bodyPr wrap="none">
            <a:spAutoFit/>
          </a:bodyPr>
          <a:lstStyle/>
          <a:p>
            <a:r>
              <a:rPr lang="kk-KZ" sz="2800">
                <a:latin typeface="Times New Roman" pitchFamily="18" charset="0"/>
                <a:ea typeface="SimSun"/>
                <a:cs typeface="SimSun"/>
              </a:rPr>
              <a:t>немесе</a:t>
            </a:r>
            <a:endParaRPr lang="ru-RU" sz="2800">
              <a:latin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Объект 2"/>
          <p:cNvSpPr>
            <a:spLocks noGrp="1"/>
          </p:cNvSpPr>
          <p:nvPr>
            <p:ph idx="1"/>
          </p:nvPr>
        </p:nvSpPr>
        <p:spPr>
          <a:xfrm>
            <a:off x="838200" y="300038"/>
            <a:ext cx="10515600" cy="5876925"/>
          </a:xfrm>
        </p:spPr>
        <p:txBody>
          <a:bodyPr/>
          <a:lstStyle/>
          <a:p>
            <a:r>
              <a:rPr lang="kk-KZ" smtClean="0"/>
              <a:t>Термодинамикалық анықтамалардан байқағанымыздай, бет-тік керілу сан жағынана бірлік бетке сәйкес келетін энергияға, немесе бірлік бетті жасау үшін істелетін жұмыстың шамасына тең. </a:t>
            </a:r>
            <a:endParaRPr lang="ru-RU" smtClean="0"/>
          </a:p>
          <a:p>
            <a:r>
              <a:rPr lang="kk-KZ" smtClean="0"/>
              <a:t>Тұрақты көбiктi алу үшiн сүйық фазада кем дегенде, екi компонент болуы керек, олардың бipi </a:t>
            </a:r>
            <a:r>
              <a:rPr lang="kk-KZ" i="1" smtClean="0"/>
              <a:t>беттiк активтi зат</a:t>
            </a:r>
            <a:r>
              <a:rPr lang="kk-KZ" smtClean="0"/>
              <a:t>, ал екiншiсi - </a:t>
            </a:r>
            <a:r>
              <a:rPr lang="kk-KZ" i="1" smtClean="0"/>
              <a:t>ерiткiш</a:t>
            </a:r>
            <a:r>
              <a:rPr lang="kk-KZ" smtClean="0"/>
              <a:t>. Бұндай екi компоненттi жүйенiң беттiк керiлуiнiң өзгеруi (d</a:t>
            </a:r>
            <a:r>
              <a:rPr lang="en-US" smtClean="0"/>
              <a:t>σ</a:t>
            </a:r>
            <a:r>
              <a:rPr lang="kk-KZ" smtClean="0"/>
              <a:t>) Гиббс тендеуiне сәйкес адсорбцияланған ерiген заттың химиялық потенциалының өзгеруiнен (d</a:t>
            </a:r>
            <a:r>
              <a:rPr lang="en-US" smtClean="0"/>
              <a:t>μ</a:t>
            </a:r>
            <a:r>
              <a:rPr lang="kk-KZ" baseline="-25000" smtClean="0"/>
              <a:t>i</a:t>
            </a:r>
            <a:r>
              <a:rPr lang="kk-KZ" smtClean="0"/>
              <a:t>) және оның адсорбциясымен (Г</a:t>
            </a:r>
            <a:r>
              <a:rPr lang="kk-KZ" baseline="-25000" smtClean="0"/>
              <a:t>i</a:t>
            </a:r>
            <a:r>
              <a:rPr lang="kk-KZ" smtClean="0"/>
              <a:t>) анықталады:</a:t>
            </a:r>
            <a:endParaRPr lang="en-US" smtClean="0"/>
          </a:p>
          <a:p>
            <a:pPr algn="ctr"/>
            <a:r>
              <a:rPr lang="kk-KZ" i="1" smtClean="0"/>
              <a:t>d</a:t>
            </a:r>
            <a:r>
              <a:rPr lang="en-US" i="1" smtClean="0"/>
              <a:t>σ</a:t>
            </a:r>
            <a:r>
              <a:rPr lang="kk-KZ" i="1" smtClean="0"/>
              <a:t>= -</a:t>
            </a:r>
            <a:r>
              <a:rPr lang="en-US" i="1" smtClean="0"/>
              <a:t>Σ</a:t>
            </a:r>
            <a:r>
              <a:rPr lang="kk-KZ" i="1" smtClean="0"/>
              <a:t> Г</a:t>
            </a:r>
            <a:r>
              <a:rPr lang="kk-KZ" i="1" baseline="-25000" smtClean="0"/>
              <a:t>i</a:t>
            </a:r>
            <a:r>
              <a:rPr lang="kk-KZ" i="1" smtClean="0"/>
              <a:t> d</a:t>
            </a:r>
            <a:r>
              <a:rPr lang="en-US" i="1" smtClean="0"/>
              <a:t>μ</a:t>
            </a:r>
            <a:r>
              <a:rPr lang="kk-KZ" i="1" baseline="-25000" smtClean="0"/>
              <a:t>i</a:t>
            </a:r>
            <a:r>
              <a:rPr lang="kk-KZ" i="1" smtClean="0"/>
              <a:t> . </a:t>
            </a:r>
            <a:endParaRPr lang="ru-RU" smtClean="0"/>
          </a:p>
          <a:p>
            <a:endParaRPr lang="ru-RU"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Объект 2"/>
          <p:cNvSpPr>
            <a:spLocks noGrp="1"/>
          </p:cNvSpPr>
          <p:nvPr>
            <p:ph idx="1"/>
          </p:nvPr>
        </p:nvSpPr>
        <p:spPr>
          <a:xfrm>
            <a:off x="838200" y="346075"/>
            <a:ext cx="10515600" cy="5830888"/>
          </a:xfrm>
        </p:spPr>
        <p:txBody>
          <a:bodyPr/>
          <a:lstStyle/>
          <a:p>
            <a:r>
              <a:rPr lang="kk-KZ" smtClean="0"/>
              <a:t>Беттік активті заттарды тұрақты көбіктерді алу үшін көбктүзгіштер ретінде қолданады. Олардан алынған көпіршіктер серпімді қабыршақтармен бөлінген. Серпімді қабыршақтар созылғанда молекулалардың пішіні мен олардың арасындағы арақашықтығы өзгеруіне жұмыс істелінеді. Бұл кезде потенциалдық энергия көп ұлғаймайды, осындай сүйықтықтарда ауа көпіршіктері көп уақыт сақталып тұру мүмкін. Түзiлген БАЗ-дың адсорбциялық қабаттары газ-сұйық фазасында электрлiк және сольваттық  қабат түзетiн жағдай тудырады. Бұл қабаттар көбiкке агрегативтық тұрақтылық бередi Көбiктiң тұрақтылығы көбiк көпiршiктерiнiң өмip сүру уақытымен және оның белгiлi көлемiмен бағаланады.  </a:t>
            </a:r>
            <a:endParaRPr lang="ru-RU" smtClean="0"/>
          </a:p>
          <a:p>
            <a:endParaRPr lang="ru-RU"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46075"/>
            <a:ext cx="10515600" cy="5830888"/>
          </a:xfrm>
        </p:spPr>
        <p:txBody>
          <a:bodyPr rtlCol="0">
            <a:normAutofit fontScale="92500" lnSpcReduction="10000"/>
          </a:bodyPr>
          <a:lstStyle/>
          <a:p>
            <a:pPr fontAlgn="auto">
              <a:spcAft>
                <a:spcPts val="0"/>
              </a:spcAft>
              <a:buFont typeface="Arial" panose="020B0604020202020204" pitchFamily="34" charset="0"/>
              <a:buChar char="•"/>
              <a:defRPr/>
            </a:pPr>
            <a:r>
              <a:rPr lang="kk-KZ" dirty="0"/>
              <a:t>Көбiктердiң сұйық және қатты дисперстi ортасы болуы мүмкiн. Сұйық дисперстi ортасы бар көбiктер үшiн тұрақтандырудың үлкен маңызы бар. Көбiктердiң эмульсиялардан ерекшелiгi оларды өздiгiнен диспергiлеу жолымен алуға болмайды. Себебi оның газбен шекарасында беттiк керiлу күшi қажеттi мәнге дейiн төмендей алмайды. Осының салдарынан көбiк арнайы стабилизатор – көбiктүзгiшсiз ұзақ өмiр сүре алмайды. Көбiктiң тұрақтылығы қысқа молекулалы және жоғары молекулалы беттiк активтi қосылыстардың көмегiмен қамтамасыз етiледi.</a:t>
            </a:r>
            <a:endParaRPr lang="ru-RU" dirty="0"/>
          </a:p>
          <a:p>
            <a:pPr fontAlgn="auto">
              <a:spcAft>
                <a:spcPts val="0"/>
              </a:spcAft>
              <a:buFont typeface="Arial" panose="020B0604020202020204" pitchFamily="34" charset="0"/>
              <a:buChar char="•"/>
              <a:defRPr/>
            </a:pPr>
            <a:r>
              <a:rPr lang="kk-KZ" dirty="0"/>
              <a:t>Жалпы көбік термодинамикалық жағынан тұрақсыз жүйе болғандықтан, оның тұрақтылығын бұзылу уақытын тежеу арқылы ұзартуға болады. Ол көптеген факторлардың әсеріне тәуелді, яғни, олар Гиббс пен Марагони эффектілерінің әсері, қабаттың беттік тұтқырлығы немесе механикалық қасиеттері (құрылымдық-механикалық фактор), қабаттың бетінде оның жұқаруына кедергі келтіретін гидратты қос электрлік қабаттың болуы.</a:t>
            </a:r>
            <a:endParaRPr lang="ru-RU" dirty="0"/>
          </a:p>
          <a:p>
            <a:pPr fontAlgn="auto">
              <a:spcAft>
                <a:spcPts val="0"/>
              </a:spcAft>
              <a:buFont typeface="Arial" panose="020B0604020202020204" pitchFamily="34" charset="0"/>
              <a:buChar char="•"/>
              <a:defRPr/>
            </a:pPr>
            <a:r>
              <a:rPr lang="kk-KZ" b="1" dirty="0"/>
              <a:t> </a:t>
            </a:r>
            <a:endParaRPr lang="ru-RU" dirty="0"/>
          </a:p>
          <a:p>
            <a:pPr fontAlgn="auto">
              <a:spcAft>
                <a:spcPts val="0"/>
              </a:spcAft>
              <a:buFont typeface="Arial" panose="020B0604020202020204" pitchFamily="34" charset="0"/>
              <a:buChar char="•"/>
              <a:defRPr/>
            </a:pP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Объект 2"/>
          <p:cNvSpPr>
            <a:spLocks noGrp="1"/>
          </p:cNvSpPr>
          <p:nvPr>
            <p:ph idx="1"/>
          </p:nvPr>
        </p:nvSpPr>
        <p:spPr>
          <a:xfrm>
            <a:off x="838200" y="646113"/>
            <a:ext cx="10515600" cy="5530850"/>
          </a:xfrm>
        </p:spPr>
        <p:txBody>
          <a:bodyPr/>
          <a:lstStyle/>
          <a:p>
            <a:r>
              <a:rPr lang="kk-KZ" smtClean="0"/>
              <a:t>Айта кету керек, көбiк түзу процесiн сипаттайтын заңдылықтар нақты технологиялық процестiң немесе тәжiрибенiң өту жағдайларына тiкелей байланысты. </a:t>
            </a:r>
            <a:endParaRPr lang="ru-RU" smtClean="0"/>
          </a:p>
          <a:p>
            <a:r>
              <a:rPr lang="kk-KZ" smtClean="0"/>
              <a:t>Көбiктiң қасиеттерi және түзiлуiне әсер ететiн жағдайлар көптеген факторларға тәуелді. Соның ішінде БАЗ молекуласының құрылымы, ерітінділердің концентрациясы, беттік керілуі, температура, ортаның pH-ы және әр түрлі қоспаларды (бейорганикалық электролиттер, полярлы емес органикалық сұйықтар, қатты заттардың қоспасы) енгізу көбіктүзгіштікке үлкен әсерін тигізеді</a:t>
            </a:r>
            <a:endParaRPr lang="ru-RU" smtClean="0"/>
          </a:p>
          <a:p>
            <a:endParaRPr lang="ru-RU" smtClean="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TotalTime>
  <Words>2309</Words>
  <Application>Microsoft Office PowerPoint</Application>
  <PresentationFormat>Произвольный</PresentationFormat>
  <Paragraphs>99</Paragraphs>
  <Slides>24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24</vt:i4>
      </vt:variant>
    </vt:vector>
  </HeadingPairs>
  <TitlesOfParts>
    <vt:vector size="25" baseType="lpstr">
      <vt:lpstr>Тема Office</vt:lpstr>
      <vt:lpstr>          Дәріс 3.  «Көбік түзілудің термодинамикалық шарттары. Түрлі факторлардың көбік түзілуге және көбік тұрақтылығына тигізетін әсері» </vt:lpstr>
      <vt:lpstr>Слайд 2</vt:lpstr>
      <vt:lpstr>Слайд 3</vt:lpstr>
      <vt:lpstr>Слайд 4</vt:lpstr>
      <vt:lpstr>Слайд 5</vt:lpstr>
      <vt:lpstr>Слайд 6</vt:lpstr>
      <vt:lpstr>Слайд 7</vt:lpstr>
      <vt:lpstr>Слайд 8</vt:lpstr>
      <vt:lpstr>Слайд 9</vt:lpstr>
      <vt:lpstr>Слайд 10</vt:lpstr>
      <vt:lpstr>  </vt:lpstr>
      <vt:lpstr>Слайд 12</vt:lpstr>
      <vt:lpstr> 2. Ерiтiндiлердiң беттiк керiлуiнiң әсерi </vt:lpstr>
      <vt:lpstr>Слайд 14</vt:lpstr>
      <vt:lpstr> 3. Температураның әсерi   </vt:lpstr>
      <vt:lpstr>Слайд 16</vt:lpstr>
      <vt:lpstr>  1-кесте. Көбiк түзу қасиетiне температураның әсерi   </vt:lpstr>
      <vt:lpstr>Слайд 18</vt:lpstr>
      <vt:lpstr>Слайд 19</vt:lpstr>
      <vt:lpstr>Ортаның рН-ның әсерi</vt:lpstr>
      <vt:lpstr>  Бейорганикалық электролиттердің әсерi </vt:lpstr>
      <vt:lpstr>Қатты заттардың қоспасының әсерi </vt:lpstr>
      <vt:lpstr>Көбіктің тұрақтылығына газды фазаның табиғатының әсерi</vt:lpstr>
      <vt:lpstr>Көбік тұрақтылығын арттырудағы БАЗ-полимер композицияларының рөлі</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6 дәріс. «Көбік түзілудің термодинамикалық шарттары. Түрлі факторлардың көбік түзілуге және көбік тұрақтылығына тигізетін әсері»</dc:title>
  <dc:creator>Оспанова Жанар</dc:creator>
  <cp:lastModifiedBy>Admin</cp:lastModifiedBy>
  <cp:revision>7</cp:revision>
  <dcterms:created xsi:type="dcterms:W3CDTF">2016-10-06T09:28:07Z</dcterms:created>
  <dcterms:modified xsi:type="dcterms:W3CDTF">2021-09-15T06:00:11Z</dcterms:modified>
</cp:coreProperties>
</file>